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6" r:id="rId2"/>
    <p:sldMasterId id="2147483668" r:id="rId3"/>
    <p:sldMasterId id="2147483680" r:id="rId4"/>
  </p:sldMasterIdLst>
  <p:notesMasterIdLst>
    <p:notesMasterId r:id="rId55"/>
  </p:notesMasterIdLst>
  <p:handoutMasterIdLst>
    <p:handoutMasterId r:id="rId56"/>
  </p:handoutMasterIdLst>
  <p:sldIdLst>
    <p:sldId id="907" r:id="rId5"/>
    <p:sldId id="908" r:id="rId6"/>
    <p:sldId id="914" r:id="rId7"/>
    <p:sldId id="915" r:id="rId8"/>
    <p:sldId id="916" r:id="rId9"/>
    <p:sldId id="917" r:id="rId10"/>
    <p:sldId id="973" r:id="rId11"/>
    <p:sldId id="918" r:id="rId12"/>
    <p:sldId id="922" r:id="rId13"/>
    <p:sldId id="980" r:id="rId14"/>
    <p:sldId id="1018" r:id="rId15"/>
    <p:sldId id="1013" r:id="rId16"/>
    <p:sldId id="974" r:id="rId17"/>
    <p:sldId id="975" r:id="rId18"/>
    <p:sldId id="931" r:id="rId19"/>
    <p:sldId id="977" r:id="rId20"/>
    <p:sldId id="978" r:id="rId21"/>
    <p:sldId id="979" r:id="rId22"/>
    <p:sldId id="981" r:id="rId23"/>
    <p:sldId id="982" r:id="rId24"/>
    <p:sldId id="983" r:id="rId25"/>
    <p:sldId id="984" r:id="rId26"/>
    <p:sldId id="985" r:id="rId27"/>
    <p:sldId id="986" r:id="rId28"/>
    <p:sldId id="987" r:id="rId29"/>
    <p:sldId id="988" r:id="rId30"/>
    <p:sldId id="1017" r:id="rId31"/>
    <p:sldId id="989" r:id="rId32"/>
    <p:sldId id="990" r:id="rId33"/>
    <p:sldId id="991" r:id="rId34"/>
    <p:sldId id="992" r:id="rId35"/>
    <p:sldId id="993" r:id="rId36"/>
    <p:sldId id="994" r:id="rId37"/>
    <p:sldId id="995" r:id="rId38"/>
    <p:sldId id="996" r:id="rId39"/>
    <p:sldId id="997" r:id="rId40"/>
    <p:sldId id="1014" r:id="rId41"/>
    <p:sldId id="1002" r:id="rId42"/>
    <p:sldId id="1001" r:id="rId43"/>
    <p:sldId id="1000" r:id="rId44"/>
    <p:sldId id="1003" r:id="rId45"/>
    <p:sldId id="1006" r:id="rId46"/>
    <p:sldId id="1004" r:id="rId47"/>
    <p:sldId id="1005" r:id="rId48"/>
    <p:sldId id="1007" r:id="rId49"/>
    <p:sldId id="1008" r:id="rId50"/>
    <p:sldId id="1015" r:id="rId51"/>
    <p:sldId id="1016" r:id="rId52"/>
    <p:sldId id="1009" r:id="rId53"/>
    <p:sldId id="1012" r:id="rId54"/>
  </p:sldIdLst>
  <p:sldSz cx="9144000" cy="6858000" type="screen4x3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FF"/>
    <a:srgbClr val="675E47"/>
    <a:srgbClr val="FFFF99"/>
    <a:srgbClr val="339966"/>
    <a:srgbClr val="99FF99"/>
    <a:srgbClr val="FFCCCC"/>
    <a:srgbClr val="FFFFCC"/>
    <a:srgbClr val="FF9933"/>
    <a:srgbClr val="60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97335" autoAdjust="0"/>
  </p:normalViewPr>
  <p:slideViewPr>
    <p:cSldViewPr>
      <p:cViewPr varScale="1">
        <p:scale>
          <a:sx n="75" d="100"/>
          <a:sy n="75" d="100"/>
        </p:scale>
        <p:origin x="104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16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inbow\Desktop\SMC%20meaningful%20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Having Meal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工作表1!$A$1:$A$6</c:f>
              <c:numCache>
                <c:formatCode>General</c:formatCode>
                <c:ptCount val="6"/>
                <c:pt idx="0">
                  <c:v>14</c:v>
                </c:pt>
                <c:pt idx="1">
                  <c:v>11</c:v>
                </c:pt>
                <c:pt idx="2">
                  <c:v>8</c:v>
                </c:pt>
                <c:pt idx="3">
                  <c:v>21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852260800"/>
        <c:axId val="852261344"/>
      </c:barChart>
      <c:catAx>
        <c:axId val="8522608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61344"/>
        <c:crosses val="autoZero"/>
        <c:auto val="1"/>
        <c:lblAlgn val="ctr"/>
        <c:lblOffset val="100"/>
        <c:noMultiLvlLbl val="0"/>
      </c:catAx>
      <c:valAx>
        <c:axId val="852261344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工作表1!$C$1:$C$6</c:f>
              <c:numCache>
                <c:formatCode>General</c:formatCode>
                <c:ptCount val="6"/>
                <c:pt idx="0">
                  <c:v>32</c:v>
                </c:pt>
                <c:pt idx="1">
                  <c:v>5</c:v>
                </c:pt>
                <c:pt idx="2">
                  <c:v>17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852256448"/>
        <c:axId val="852261888"/>
      </c:barChart>
      <c:catAx>
        <c:axId val="852256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61888"/>
        <c:crosses val="autoZero"/>
        <c:auto val="1"/>
        <c:lblAlgn val="ctr"/>
        <c:lblOffset val="100"/>
        <c:noMultiLvlLbl val="0"/>
      </c:catAx>
      <c:valAx>
        <c:axId val="85226188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5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Sweeping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工作表1!$E$1:$E$6</c:f>
              <c:numCache>
                <c:formatCode>General</c:formatCode>
                <c:ptCount val="6"/>
                <c:pt idx="0">
                  <c:v>2</c:v>
                </c:pt>
                <c:pt idx="1">
                  <c:v>7</c:v>
                </c:pt>
                <c:pt idx="2">
                  <c:v>2</c:v>
                </c:pt>
                <c:pt idx="3">
                  <c:v>9</c:v>
                </c:pt>
                <c:pt idx="4">
                  <c:v>4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852256992"/>
        <c:axId val="852257536"/>
      </c:barChart>
      <c:catAx>
        <c:axId val="8522569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57536"/>
        <c:crosses val="autoZero"/>
        <c:auto val="1"/>
        <c:lblAlgn val="ctr"/>
        <c:lblOffset val="100"/>
        <c:noMultiLvlLbl val="0"/>
      </c:catAx>
      <c:valAx>
        <c:axId val="85225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225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Watching TV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工作表1!$G$1:$G$6</c:f>
              <c:numCache>
                <c:formatCode>General</c:formatCode>
                <c:ptCount val="6"/>
                <c:pt idx="0">
                  <c:v>29</c:v>
                </c:pt>
                <c:pt idx="1">
                  <c:v>19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661479584"/>
        <c:axId val="661480128"/>
      </c:barChart>
      <c:catAx>
        <c:axId val="6614795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1480128"/>
        <c:crosses val="autoZero"/>
        <c:auto val="1"/>
        <c:lblAlgn val="ctr"/>
        <c:lblOffset val="100"/>
        <c:noMultiLvlLbl val="0"/>
      </c:catAx>
      <c:valAx>
        <c:axId val="66148012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147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9550" y="0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6378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9550" y="6456378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DD9E3E-6C82-44AC-BB67-8A43B0ADF6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8735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7232" y="0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394075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0" y="3228189"/>
            <a:ext cx="7943507" cy="30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5292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7232" y="6455292"/>
            <a:ext cx="4298676" cy="34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8442E8-C376-4D1D-8BA7-0F18FE70B5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826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 smtClean="0">
                <a:ea typeface="新細明體" charset="-120"/>
              </a:rPr>
              <a:t>老爹：有點黑，不太好</a:t>
            </a:r>
            <a:r>
              <a:rPr lang="en-US" altLang="zh-TW" dirty="0" smtClean="0">
                <a:ea typeface="新細明體" charset="-120"/>
              </a:rPr>
              <a:t>XD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561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10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4108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7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8338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47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87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527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04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012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81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286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200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835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1396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methods of activity recognition have been described in previous slides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78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713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34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9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910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85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9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8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558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903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 userDrawn="1"/>
        </p:nvSpPr>
        <p:spPr bwMode="auto">
          <a:xfrm>
            <a:off x="179388" y="5876925"/>
            <a:ext cx="169862" cy="15240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345363" cy="1728788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10000"/>
            <a:ext cx="734536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i="1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946E4-D4A6-478B-9C30-A7712D738B1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2BA68-F589-4D08-B3E5-87B1C4D0B0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C72B4-FA70-46C3-96E2-EEE6C046402E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6891-86DE-4FEC-BF00-A77113F4E6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22D7C-ABFD-40DA-A62A-E9F7FE6B5841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3989B-87F5-4EE9-B265-1E1705C3E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20A23-FDDB-492B-AE9B-486825399094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2A077-2881-49BC-B093-CBB45A9BB7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20792-C76A-4721-9A35-85D0330DE652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B7175-D701-434C-AD0F-57D8EE80CE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E6AF8-0069-4456-BB20-EBC9636CF18D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C481B-6969-4AA6-9DD8-4E3180D26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550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CF8C-8616-46AC-A99E-E56FE9353F22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64615-7390-49B9-BEEC-A69DF12577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20B2-ADFD-4D61-84C6-93B760D2890C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B3D5C-032F-4002-845E-B273CAB7F6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36170-B1AB-414C-A343-A4EDB4786506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4B249-A37D-4AF8-8093-F40059B100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EA840-B74E-4DFB-91B2-5E6CA73C54A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A7C98-611C-482C-95CF-47BE819B6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elvetica" pitchFamily="34" charset="0"/>
                <a:cs typeface="Helvetica" pitchFamily="34" charset="0"/>
              </a:defRPr>
            </a:lvl1pPr>
            <a:lvl2pPr>
              <a:defRPr>
                <a:latin typeface="Helvetica" pitchFamily="34" charset="0"/>
                <a:cs typeface="Helvetica" pitchFamily="34" charset="0"/>
              </a:defRPr>
            </a:lvl2pPr>
            <a:lvl3pPr>
              <a:defRPr>
                <a:latin typeface="Helvetica" pitchFamily="34" charset="0"/>
                <a:cs typeface="Helvetica" pitchFamily="34" charset="0"/>
              </a:defRPr>
            </a:lvl3pPr>
            <a:lvl4pPr>
              <a:defRPr>
                <a:latin typeface="Helvetica" pitchFamily="34" charset="0"/>
                <a:cs typeface="Helvetica" pitchFamily="34" charset="0"/>
              </a:defRPr>
            </a:lvl4pPr>
            <a:lvl5pPr>
              <a:defRPr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0" y="6525344"/>
            <a:ext cx="539552" cy="432048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C91F0-4BFD-4F42-8D93-D7AA7ABCE18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61DD5-7719-4B91-912F-6BB81BF0E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AA398-BFB2-424F-AAD5-294ED0E8A4C4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C4C5-18BB-48FF-8A1F-78B5921955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BD14-1B50-4B5E-90C0-3887838C2CD9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4D2E-910A-4CC3-A8E6-249A399542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37223-C6E0-41E5-86A4-FC325E5F69B9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C53A9-B1B6-44B7-8248-8D29292ACB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97E6-23AD-4DEC-B64E-3E9CD662E486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7ACAC-4D22-47A4-92AF-8DD8201609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F9B18-B11B-4E3F-8398-5A917254CA23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EC9A0-1F5B-4B1F-B84F-274C3DE487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626B4-0EE5-4BB2-B60D-3F1A0DD7DAC3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B18BC-AF6B-4212-AD74-654DD558E7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1C4DA-F52A-4106-8E36-798C01E4B76A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82383-D12E-4D3D-AE9B-2825D23835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ECFBD-26A1-44D2-A3AF-F8708CDC5128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C3ECC-9784-4692-B87D-61A2773839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D8AAE-3A73-4E5C-A98E-24A5742795D7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88855-9422-4EDF-8D9C-98083DBCDB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30C66-BF75-4A27-8F38-62C17C33F026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706C1-98C2-4A4F-BDE4-EC25C623C9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BC56C-469C-4824-A216-58CE12F800CF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4734-5C71-4DEF-921A-AB74E21DE11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260B6-BDF1-4096-B3D0-E4AF0C058B83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CE4A0-F2DD-47BE-9A0B-9BEEC3AA5F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C018-44A9-47E5-A016-34386AAF3F41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485F0-F2FD-4FB9-80FB-294F158EBA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D24EF-EC59-4B1C-B6B8-2A657B5AA0FB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87D-C289-4F9A-8CCF-A0CF63C8E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0C135-D4A0-4FD3-9567-93AEFD93214B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F5076-5CBC-448A-A229-CEA078F554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8554A-B2F3-4856-A3B8-8E553DA07048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80E8D-1BEE-46EC-ADAA-1EBF6722B30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E644D-70EB-404A-9168-12A1E5FB0ED2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EB58-4213-4752-A6A5-86E415BA3C9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6CE3A-A115-4CB2-957A-6CAD4142FEB1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DAADA-45FE-4058-96D6-7353472D5E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F372-AB85-4CAF-80DE-1949833070AA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39A54-A19C-4AE4-AA83-F77BAF58DC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ED95C-282B-442D-B74B-15E1D18A9094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98425-4B40-40A8-8BE2-D420A79C01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667E-590C-4F2E-B040-1CC73F8DF44D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48B98-F3EA-49B9-BDB3-F1DD5D27ED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AFC5-3190-4525-9693-9673292CC018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94A27-F3B3-4DC4-8046-02211964D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404664"/>
            <a:ext cx="8215312" cy="67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2153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6597386"/>
            <a:ext cx="9144000" cy="28799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5">
                  <a:lumMod val="94000"/>
                  <a:lumOff val="6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0" y="2"/>
            <a:ext cx="9144000" cy="288000"/>
          </a:xfrm>
          <a:prstGeom prst="rect">
            <a:avLst/>
          </a:prstGeom>
          <a:gradFill>
            <a:gsLst>
              <a:gs pos="0">
                <a:srgbClr val="FFC000">
                  <a:lumMod val="95000"/>
                  <a:lumOff val="5000"/>
                  <a:alpha val="69000"/>
                </a:srgb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0" lang="zh-TW" altLang="zh-TW" dirty="0">
              <a:solidFill>
                <a:srgbClr val="00206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395536" y="1196752"/>
            <a:ext cx="827881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-36512" y="6592267"/>
            <a:ext cx="323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 Black"/>
                <a:ea typeface="新細明體" pitchFamily="18" charset="-120"/>
                <a:cs typeface="Arial Black"/>
              </a:defRPr>
            </a:lvl1pPr>
          </a:lstStyle>
          <a:p>
            <a:pPr>
              <a:defRPr/>
            </a:pPr>
            <a:endParaRPr lang="en-US" altLang="zh-TW" dirty="0" smtClean="0"/>
          </a:p>
        </p:txBody>
      </p:sp>
      <p:pic>
        <p:nvPicPr>
          <p:cNvPr id="13" name="圖片 7" descr="RobotLab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372200" y="44624"/>
            <a:ext cx="2699792" cy="3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7CE2BD-8CFD-49CF-81C5-7326C51C108B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53B3D-F0D9-494B-988C-36C194F335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pPr>
              <a:defRPr/>
            </a:pPr>
            <a:fld id="{513AFE10-3A30-4632-AADB-019CFD8E42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110AB4-3C3E-4570-A2F0-238BD53B7310}" type="datetimeFigureOut">
              <a:rPr lang="zh-TW" altLang="en-US"/>
              <a:pPr>
                <a:defRPr/>
              </a:pPr>
              <a:t>2015/7/2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BC5BDD-12B9-4F92-A19A-88E8621257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4033" name="標題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8208912" cy="1830065"/>
          </a:xfrm>
        </p:spPr>
        <p:txBody>
          <a:bodyPr lIns="90000"/>
          <a:lstStyle/>
          <a:p>
            <a:pPr eaLnBrk="1" hangingPunct="1"/>
            <a: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r>
              <a:rPr lang="zh-TW" altLang="en-US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基於智慧空間之銀髮族日常生活活動觀測照護</a:t>
            </a:r>
            <a:r>
              <a:rPr lang="zh-TW" altLang="en-US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系統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Activity of Daily Living-aware Elderly Health </a:t>
            </a:r>
            <a:b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in Pervasive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Environment</a:t>
            </a:r>
            <a: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endParaRPr lang="zh-TW" altLang="en-US" b="1" dirty="0" smtClean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rgbClr val="FFFFCC"/>
              </a:solidFill>
              <a:effectLst>
                <a:outerShdw blurRad="88900" dist="38100" dir="12600000" sx="101000" sy="101000" algn="tr" rotWithShape="0">
                  <a:prstClr val="black"/>
                </a:outerShdw>
              </a:effectLst>
              <a:latin typeface="Helvetica"/>
              <a:ea typeface="新細明體" charset="-120"/>
              <a:cs typeface="Helvetica"/>
            </a:endParaRPr>
          </a:p>
        </p:txBody>
      </p:sp>
      <p:sp>
        <p:nvSpPr>
          <p:cNvPr id="44034" name="副標題 3"/>
          <p:cNvSpPr>
            <a:spLocks noGrp="1"/>
          </p:cNvSpPr>
          <p:nvPr>
            <p:ph type="subTitle" idx="1"/>
          </p:nvPr>
        </p:nvSpPr>
        <p:spPr>
          <a:xfrm>
            <a:off x="0" y="4653136"/>
            <a:ext cx="9001125" cy="57606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研究生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：陳雅虹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指導教授：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傅立成教授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90000"/>
              </a:lnSpc>
            </a:pPr>
            <a:endParaRPr lang="zh-TW" altLang="en-US" sz="2400" dirty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chemeClr val="bg1"/>
              </a:solidFill>
              <a:effectLst>
                <a:outerShdw blurRad="88900" dist="76200" dir="21594000" algn="tr" rotWithShape="0">
                  <a:prstClr val="black"/>
                </a:outerShdw>
              </a:effectLst>
              <a:latin typeface="Helvetica"/>
              <a:ea typeface="+mj-ea"/>
              <a:cs typeface="Helvetica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03228" y="5733256"/>
            <a:ext cx="71529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Intelligent Robot and Automation Lab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Department of Computer Science and Information Engineering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National Taiwan University 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55251"/>
              </p:ext>
            </p:extLst>
          </p:nvPr>
        </p:nvGraphicFramePr>
        <p:xfrm>
          <a:off x="213938" y="1054547"/>
          <a:ext cx="8578507" cy="34390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438"/>
                <a:gridCol w="992822"/>
                <a:gridCol w="1008611"/>
                <a:gridCol w="2091542"/>
                <a:gridCol w="2187094"/>
              </a:tblGrid>
              <a:tr h="34485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of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Human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Sensor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Network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Nonparametric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Learning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Unknown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BSN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ASN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proposed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Model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Sun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[1]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Yuan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[2]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Cheng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[3]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solidFill>
                            <a:schemeClr val="tx1"/>
                          </a:solidFill>
                          <a:latin typeface="Times"/>
                          <a:cs typeface="Times"/>
                        </a:rPr>
                        <a:t>▲</a:t>
                      </a:r>
                      <a:endParaRPr lang="zh-Hant" altLang="en-US" sz="1600" dirty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Sanchez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[4]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Cook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[5]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t" sz="1600" dirty="0" smtClean="0">
                          <a:solidFill>
                            <a:schemeClr val="tx1"/>
                          </a:solidFill>
                          <a:latin typeface="Times"/>
                          <a:cs typeface="Times"/>
                        </a:rPr>
                        <a:t>▲</a:t>
                      </a: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Zhang et al. [6]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411986"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zh-Hant" sz="1200" dirty="0" smtClean="0">
                          <a:solidFill>
                            <a:schemeClr val="tx1"/>
                          </a:solidFill>
                          <a:latin typeface="Times"/>
                          <a:cs typeface="Times"/>
                        </a:rPr>
                        <a:t>▲: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learning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methods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use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less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effort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to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build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their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models,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but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they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are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not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nonparametric</a:t>
                      </a:r>
                      <a:r>
                        <a:rPr lang="zh-Hant" altLang="en-US" sz="12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200" dirty="0" smtClean="0">
                          <a:latin typeface="Times"/>
                          <a:cs typeface="Times"/>
                        </a:rPr>
                        <a:t>learning.</a:t>
                      </a:r>
                      <a:endParaRPr lang="zh-Hant" altLang="en-US" sz="1200" dirty="0">
                        <a:latin typeface="Times"/>
                        <a:cs typeface="Time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Hant" altLang="en-US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464402"/>
            <a:ext cx="9252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1200" dirty="0">
                <a:latin typeface="Times"/>
                <a:cs typeface="Times"/>
              </a:rPr>
              <a:t>[1</a:t>
            </a:r>
            <a:r>
              <a:rPr lang="en-US" altLang="zh-Hant" sz="1200" dirty="0" smtClean="0">
                <a:latin typeface="Times"/>
                <a:cs typeface="Times"/>
              </a:rPr>
              <a:t>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F</a:t>
            </a:r>
            <a:r>
              <a:rPr lang="en-US" altLang="zh-Hant" sz="1200" dirty="0">
                <a:latin typeface="Times"/>
                <a:cs typeface="Times"/>
              </a:rPr>
              <a:t>.-T. Sun, Y.-T. </a:t>
            </a:r>
            <a:r>
              <a:rPr lang="en-US" altLang="zh-Hant" sz="1200" dirty="0" err="1">
                <a:latin typeface="Times"/>
                <a:cs typeface="Times"/>
              </a:rPr>
              <a:t>Yeh</a:t>
            </a:r>
            <a:r>
              <a:rPr lang="en-US" altLang="zh-Hant" sz="1200" dirty="0">
                <a:latin typeface="Times"/>
                <a:cs typeface="Times"/>
              </a:rPr>
              <a:t>, H.-T. Cheng, C. </a:t>
            </a:r>
            <a:r>
              <a:rPr lang="en-US" altLang="zh-Hant" sz="1200" dirty="0" err="1">
                <a:latin typeface="Times"/>
                <a:cs typeface="Times"/>
              </a:rPr>
              <a:t>Kuo</a:t>
            </a:r>
            <a:r>
              <a:rPr lang="en-US" altLang="zh-Hant" sz="1200" dirty="0">
                <a:latin typeface="Times"/>
                <a:cs typeface="Times"/>
              </a:rPr>
              <a:t>, and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"Nonparametric discovery of human routines from sensor data," in </a:t>
            </a:r>
            <a:r>
              <a:rPr lang="en-US" altLang="zh-Hant" sz="1200" i="1" dirty="0">
                <a:latin typeface="Times"/>
                <a:cs typeface="Times"/>
              </a:rPr>
              <a:t>Pervasive Computing and Communications (</a:t>
            </a:r>
            <a:r>
              <a:rPr lang="en-US" altLang="zh-Hant" sz="1200" i="1" dirty="0" err="1">
                <a:latin typeface="Times"/>
                <a:cs typeface="Times"/>
              </a:rPr>
              <a:t>PerCom</a:t>
            </a:r>
            <a:r>
              <a:rPr lang="en-US" altLang="zh-Hant" sz="1200" i="1" dirty="0">
                <a:latin typeface="Times"/>
                <a:cs typeface="Times"/>
              </a:rPr>
              <a:t>), 2014 IEEE International Conference on</a:t>
            </a:r>
            <a:r>
              <a:rPr lang="en-US" altLang="zh-Hant" sz="1200" dirty="0">
                <a:latin typeface="Times"/>
                <a:cs typeface="Times"/>
              </a:rPr>
              <a:t>, 2014, pp. 11-19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kumimoji="1" lang="zh-Hant" altLang="zh-Hant" sz="1200" dirty="0" smtClean="0">
                <a:latin typeface="Times"/>
                <a:cs typeface="Times"/>
              </a:rPr>
              <a:t>[</a:t>
            </a:r>
            <a:r>
              <a:rPr kumimoji="1" lang="en-US" altLang="zh-Hant" sz="1200" dirty="0" smtClean="0">
                <a:latin typeface="Times"/>
                <a:cs typeface="Times"/>
              </a:rPr>
              <a:t>2]</a:t>
            </a:r>
            <a:r>
              <a:rPr lang="en-US" altLang="zh-Hant" sz="1200" dirty="0">
                <a:latin typeface="Times"/>
                <a:cs typeface="Times"/>
              </a:rPr>
              <a:t> B. Yuan and J. Herbert, "Context-aware hybrid reasoning framework for pervasive healthcare," </a:t>
            </a:r>
            <a:r>
              <a:rPr lang="en-US" altLang="zh-Hant" sz="1200" i="1" dirty="0">
                <a:latin typeface="Times"/>
                <a:cs typeface="Times"/>
              </a:rPr>
              <a:t>Personal and ubiquitous computing, </a:t>
            </a:r>
            <a:r>
              <a:rPr lang="en-US" altLang="zh-Hant" sz="1200" dirty="0">
                <a:latin typeface="Times"/>
                <a:cs typeface="Times"/>
              </a:rPr>
              <a:t>vol. 18, pp. 865-881, 2014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[3]</a:t>
            </a:r>
            <a:r>
              <a:rPr lang="en-US" altLang="zh-Hant" sz="1200" dirty="0">
                <a:latin typeface="Times"/>
                <a:cs typeface="Times"/>
              </a:rPr>
              <a:t> H.-T. Cheng,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P. Davis, J. Li, and D. You, "Towards zero-shot learning for human activity recognition using semantic attribute sequence model," in </a:t>
            </a:r>
            <a:r>
              <a:rPr lang="en-US" altLang="zh-Hant" sz="1200" i="1" dirty="0">
                <a:latin typeface="Times"/>
                <a:cs typeface="Times"/>
              </a:rPr>
              <a:t>Proceedings of the 2013 ACM international joint conference on Pervasive and ubiquitous computing</a:t>
            </a:r>
            <a:r>
              <a:rPr lang="en-US" altLang="zh-Hant" sz="1200" dirty="0">
                <a:latin typeface="Times"/>
                <a:cs typeface="Times"/>
              </a:rPr>
              <a:t>, 2013, pp. 355-358.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[4]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Sanchez, M. </a:t>
            </a:r>
            <a:r>
              <a:rPr lang="en-US" altLang="zh-Hant" sz="1200" dirty="0" err="1">
                <a:latin typeface="Times"/>
                <a:cs typeface="Times"/>
              </a:rPr>
              <a:t>Tentori</a:t>
            </a:r>
            <a:r>
              <a:rPr lang="en-US" altLang="zh-Hant" sz="1200" dirty="0">
                <a:latin typeface="Times"/>
                <a:cs typeface="Times"/>
              </a:rPr>
              <a:t>, and J. Favela, </a:t>
            </a:r>
            <a:r>
              <a:rPr lang="en-US" altLang="zh-Hant" sz="1200" dirty="0" smtClean="0">
                <a:latin typeface="Times"/>
                <a:cs typeface="Times"/>
              </a:rPr>
              <a:t>“Hidden </a:t>
            </a:r>
            <a:r>
              <a:rPr lang="en-US" altLang="zh-Hant" sz="1200" dirty="0" err="1">
                <a:latin typeface="Times"/>
                <a:cs typeface="Times"/>
              </a:rPr>
              <a:t>markov</a:t>
            </a:r>
            <a:r>
              <a:rPr lang="en-US" altLang="zh-Hant" sz="1200" dirty="0">
                <a:latin typeface="Times"/>
                <a:cs typeface="Times"/>
              </a:rPr>
              <a:t> models for activity recognition in ambient intelligence environments</a:t>
            </a:r>
            <a:r>
              <a:rPr lang="en-US" altLang="zh-Hant" sz="1200" dirty="0" smtClean="0">
                <a:latin typeface="Times"/>
                <a:cs typeface="Times"/>
              </a:rPr>
              <a:t>,” </a:t>
            </a:r>
            <a:r>
              <a:rPr lang="en-US" altLang="zh-Hant" sz="1200" dirty="0" smtClean="0">
                <a:latin typeface="Times"/>
                <a:cs typeface="Times"/>
              </a:rPr>
              <a:t>in </a:t>
            </a:r>
            <a:r>
              <a:rPr lang="en-US" altLang="zh-Hant" sz="1200" i="1" dirty="0" smtClean="0">
                <a:latin typeface="Times"/>
                <a:cs typeface="Times"/>
              </a:rPr>
              <a:t>Current </a:t>
            </a:r>
            <a:r>
              <a:rPr lang="en-US" altLang="zh-Hant" sz="1200" i="1" dirty="0">
                <a:latin typeface="Times"/>
                <a:cs typeface="Times"/>
              </a:rPr>
              <a:t>Trends in Computer Science, 2007. ENC 2007. Eighth Mexican International Conference on</a:t>
            </a:r>
            <a:r>
              <a:rPr lang="en-US" altLang="zh-Hant" sz="1200" dirty="0">
                <a:latin typeface="Times"/>
                <a:cs typeface="Times"/>
              </a:rPr>
              <a:t>, 2007, pp. 33-40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</a:t>
            </a:r>
            <a:r>
              <a:rPr lang="en-US" altLang="zh-Hant" sz="1200" dirty="0">
                <a:latin typeface="Times"/>
                <a:cs typeface="Times"/>
              </a:rPr>
              <a:t>5]</a:t>
            </a:r>
            <a:r>
              <a:rPr lang="zh-Hant" altLang="en-US" sz="1200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J. Cook, N. C. Krishnan, and P. </a:t>
            </a:r>
            <a:r>
              <a:rPr lang="en-US" altLang="zh-Hant" sz="1200" dirty="0" err="1">
                <a:latin typeface="Times"/>
                <a:cs typeface="Times"/>
              </a:rPr>
              <a:t>Rashidi</a:t>
            </a:r>
            <a:r>
              <a:rPr lang="en-US" altLang="zh-Hant" sz="1200" dirty="0">
                <a:latin typeface="Times"/>
                <a:cs typeface="Times"/>
              </a:rPr>
              <a:t>, "Activity discovery and activity recognition: A new partnership," </a:t>
            </a:r>
            <a:r>
              <a:rPr lang="en-US" altLang="zh-Hant" sz="1200" i="1" dirty="0">
                <a:latin typeface="Times"/>
                <a:cs typeface="Times"/>
              </a:rPr>
              <a:t>Cybernetics, IEEE Transactions on, </a:t>
            </a:r>
            <a:r>
              <a:rPr lang="en-US" altLang="zh-Hant" sz="1200" dirty="0">
                <a:latin typeface="Times"/>
                <a:cs typeface="Times"/>
              </a:rPr>
              <a:t>vol. 43, pp. 820-828, 2013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/>
              <a:t>[6] Q</a:t>
            </a:r>
            <a:r>
              <a:rPr lang="en-US" altLang="zh-Hant" sz="1200" dirty="0"/>
              <a:t>. Zhang, M. </a:t>
            </a:r>
            <a:r>
              <a:rPr lang="en-US" altLang="zh-Hant" sz="1200" dirty="0" err="1"/>
              <a:t>Karunanithi</a:t>
            </a:r>
            <a:r>
              <a:rPr lang="en-US" altLang="zh-Hant" sz="1200" dirty="0"/>
              <a:t>, R. </a:t>
            </a:r>
            <a:r>
              <a:rPr lang="en-US" altLang="zh-Hant" sz="1200" dirty="0" err="1"/>
              <a:t>Rana</a:t>
            </a:r>
            <a:r>
              <a:rPr lang="en-US" altLang="zh-Hant" sz="1200" dirty="0"/>
              <a:t>, and J. Liu, "Determination of Activities of Daily Living of independent living older people using environmentally placed sensors," in </a:t>
            </a:r>
            <a:r>
              <a:rPr lang="en-US" altLang="zh-Hant" sz="1200" i="1" dirty="0"/>
              <a:t>Engineering in Medicine and Biology Society (EMBC), 2013 35th Annual International Conference of the IEEE</a:t>
            </a:r>
            <a:r>
              <a:rPr lang="en-US" altLang="zh-Hant" sz="1200" dirty="0"/>
              <a:t>, 2013, pp. 7044-7047.</a:t>
            </a:r>
            <a:endParaRPr kumimoji="1" lang="zh-Hant" alt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392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3528392" cy="679104"/>
          </a:xfrm>
        </p:spPr>
        <p:txBody>
          <a:bodyPr/>
          <a:lstStyle/>
          <a:p>
            <a:r>
              <a:rPr lang="en-US" altLang="zh-TW" dirty="0" smtClean="0"/>
              <a:t>System 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12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Architecture of Activity Recognition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activity recognition model </a:t>
            </a:r>
            <a:r>
              <a:rPr lang="en-US" altLang="zh-TW" dirty="0" smtClean="0"/>
              <a:t>is proposed to </a:t>
            </a:r>
            <a:r>
              <a:rPr lang="en-US" altLang="zh-TW" dirty="0"/>
              <a:t>real-time monitor elderly residents</a:t>
            </a:r>
            <a:r>
              <a:rPr lang="en-US" altLang="zh-TW" dirty="0" smtClean="0"/>
              <a:t>’ activity of  daily living</a:t>
            </a:r>
          </a:p>
          <a:p>
            <a:r>
              <a:rPr lang="en-US" altLang="zh-TW" dirty="0" smtClean="0"/>
              <a:t>To achieve lower efforts on labeling, the model has two modes</a:t>
            </a:r>
          </a:p>
          <a:p>
            <a:r>
              <a:rPr lang="en-US" altLang="zh-TW" dirty="0" smtClean="0"/>
              <a:t>Training mode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rying to categories data in order to reduce the number of labeling data</a:t>
            </a:r>
          </a:p>
          <a:p>
            <a:r>
              <a:rPr lang="en-US" altLang="zh-TW" dirty="0" smtClean="0"/>
              <a:t>Online mode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eal-time monitoring elders’ activity </a:t>
            </a:r>
          </a:p>
          <a:p>
            <a:pPr lvl="1"/>
            <a:r>
              <a:rPr lang="en-US" altLang="zh-TW" dirty="0" smtClean="0"/>
              <a:t>Discovering unknown activity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51520" y="1988840"/>
            <a:ext cx="3172088" cy="3456384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7" name="圓角矩形 86"/>
          <p:cNvSpPr/>
          <p:nvPr/>
        </p:nvSpPr>
        <p:spPr bwMode="auto">
          <a:xfrm>
            <a:off x="6660232" y="3501008"/>
            <a:ext cx="1542537" cy="1132985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80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AR model of training mode has two main </a:t>
            </a:r>
            <a:r>
              <a:rPr lang="en-US" altLang="zh-TW" dirty="0" smtClean="0"/>
              <a:t>layer</a:t>
            </a:r>
          </a:p>
          <a:p>
            <a:r>
              <a:rPr lang="en-US" altLang="zh-TW" dirty="0" smtClean="0"/>
              <a:t>First layer contains two </a:t>
            </a:r>
            <a:r>
              <a:rPr lang="en-US" altLang="zh-TW" dirty="0"/>
              <a:t>separated AR models for ambient and vital sign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A KNN model for ambient data</a:t>
            </a:r>
          </a:p>
          <a:p>
            <a:pPr lvl="1"/>
            <a:r>
              <a:rPr lang="en-US" altLang="zh-TW" dirty="0" smtClean="0"/>
              <a:t>A topic model DPMM for vital sign data</a:t>
            </a:r>
          </a:p>
          <a:p>
            <a:r>
              <a:rPr lang="en-US" altLang="zh-TW" dirty="0" smtClean="0"/>
              <a:t>Second layer integrates the results from ambient and vital sign and builds the AR model</a:t>
            </a:r>
          </a:p>
          <a:p>
            <a:r>
              <a:rPr lang="en-US" altLang="zh-TW" dirty="0" smtClean="0"/>
              <a:t>Training data are categorized by the AR model of training mode</a:t>
            </a:r>
          </a:p>
          <a:p>
            <a:pPr lvl="1"/>
            <a:r>
              <a:rPr lang="en-US" altLang="zh-TW" dirty="0" smtClean="0"/>
              <a:t>Users only need to label each category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76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lower efforts on labeling, the AR model in training mode should not require prior knowledge</a:t>
            </a:r>
          </a:p>
          <a:p>
            <a:pPr lvl="1"/>
            <a:r>
              <a:rPr lang="en-US" altLang="zh-TW" dirty="0" smtClean="0"/>
              <a:t>Supervised learning needs to give ground truths on data</a:t>
            </a:r>
          </a:p>
          <a:p>
            <a:pPr lvl="1"/>
            <a:r>
              <a:rPr lang="en-US" altLang="zh-TW" dirty="0" smtClean="0"/>
              <a:t>Some unsupervised learning requires prior knowledge, </a:t>
            </a:r>
            <a:r>
              <a:rPr lang="en-US" altLang="zh-TW" i="1" dirty="0" smtClean="0"/>
              <a:t>e.g.</a:t>
            </a:r>
            <a:r>
              <a:rPr lang="en-US" altLang="zh-TW" dirty="0" smtClean="0"/>
              <a:t>, K-means should gives a specific number k</a:t>
            </a:r>
          </a:p>
          <a:p>
            <a:r>
              <a:rPr lang="en-US" altLang="zh-TW" dirty="0" smtClean="0"/>
              <a:t>Non-parametric methodologies are necessary to build the AR model</a:t>
            </a:r>
          </a:p>
          <a:p>
            <a:r>
              <a:rPr lang="en-US" altLang="zh-TW" dirty="0" smtClean="0"/>
              <a:t>The proposed activity recognition model is a non-parametric hierarchical activity recognition model (NHARM)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6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</a:t>
            </a:r>
            <a:r>
              <a:rPr lang="en-US" altLang="zh-TW" dirty="0" smtClean="0"/>
              <a:t>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are monitoring environment state by current sensors, lumen sensor and switch sensors</a:t>
            </a:r>
          </a:p>
          <a:p>
            <a:r>
              <a:rPr lang="en-US" altLang="zh-TW" dirty="0" smtClean="0"/>
              <a:t>Because ambient sensors </a:t>
            </a:r>
            <a:r>
              <a:rPr lang="en-US" altLang="zh-TW" dirty="0"/>
              <a:t>are triggered by human </a:t>
            </a:r>
            <a:r>
              <a:rPr lang="en-US" altLang="zh-TW" dirty="0" smtClean="0"/>
              <a:t>activity, their </a:t>
            </a:r>
            <a:r>
              <a:rPr lang="en-US" altLang="zh-TW" dirty="0"/>
              <a:t>data </a:t>
            </a:r>
            <a:r>
              <a:rPr lang="en-US" altLang="zh-TW" dirty="0" smtClean="0"/>
              <a:t>extracts </a:t>
            </a:r>
            <a:r>
              <a:rPr lang="en-US" altLang="zh-TW" dirty="0"/>
              <a:t>as Boolean </a:t>
            </a:r>
            <a:r>
              <a:rPr lang="en-US" altLang="zh-TW" dirty="0" smtClean="0"/>
              <a:t>variable</a:t>
            </a:r>
          </a:p>
          <a:p>
            <a:r>
              <a:rPr lang="en-US" altLang="zh-TW" dirty="0" smtClean="0"/>
              <a:t>If </a:t>
            </a:r>
            <a:r>
              <a:rPr lang="en-US" altLang="zh-TW" dirty="0"/>
              <a:t>a value of input sensor data is higher than </a:t>
            </a:r>
            <a:r>
              <a:rPr lang="en-US" altLang="zh-TW" dirty="0" smtClean="0"/>
              <a:t>the threshold </a:t>
            </a:r>
            <a:r>
              <a:rPr lang="en-US" altLang="zh-TW" i="1" dirty="0" smtClean="0"/>
              <a:t>T</a:t>
            </a:r>
            <a:r>
              <a:rPr lang="en-US" altLang="zh-TW" dirty="0"/>
              <a:t>, the activity status of its appliance is “On”; otherwise it is “Off</a:t>
            </a:r>
            <a:r>
              <a:rPr lang="en-US" altLang="zh-TW" dirty="0" smtClean="0"/>
              <a:t>”.</a:t>
            </a:r>
          </a:p>
          <a:p>
            <a:pPr lvl="1"/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88857"/>
            <a:ext cx="2705100" cy="1907540"/>
          </a:xfrm>
          <a:prstGeom prst="rect">
            <a:avLst/>
          </a:prstGeom>
          <a:noFill/>
        </p:spPr>
      </p:pic>
      <p:pic>
        <p:nvPicPr>
          <p:cNvPr id="6" name="圖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488857"/>
            <a:ext cx="2545715" cy="1914525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1557627" y="6396397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2">
                    <a:lumMod val="75000"/>
                  </a:schemeClr>
                </a:solidFill>
              </a:rPr>
              <a:t>Current Sensor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56814" y="6402814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2">
                    <a:lumMod val="75000"/>
                  </a:schemeClr>
                </a:solidFill>
              </a:rPr>
              <a:t>Lumen Sensor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/>
              <a:t>Using k-nearest neighbor (KNN) to build the activity recognition model </a:t>
            </a:r>
            <a:endParaRPr lang="en-US" altLang="zh-TW" dirty="0" smtClean="0"/>
          </a:p>
          <a:p>
            <a:r>
              <a:rPr lang="en-US" altLang="zh-TW" dirty="0" smtClean="0"/>
              <a:t>Before building model, deciding </a:t>
            </a:r>
            <a:r>
              <a:rPr lang="en-US" altLang="zh-TW" dirty="0"/>
              <a:t>cluster heads </a:t>
            </a:r>
            <a:r>
              <a:rPr lang="en-US" altLang="zh-TW" dirty="0" smtClean="0"/>
              <a:t>is necessary</a:t>
            </a:r>
          </a:p>
          <a:p>
            <a:r>
              <a:rPr lang="en-US" altLang="zh-TW" dirty="0" smtClean="0"/>
              <a:t>The cluster head is decided by time-frequency (TF) of instances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smtClean="0"/>
              <a:t>an instance’ </a:t>
            </a:r>
            <a:r>
              <a:rPr lang="en-US" altLang="zh-TW" dirty="0"/>
              <a:t>TF is higher than 1%, we regard this case as one of cluster </a:t>
            </a:r>
            <a:r>
              <a:rPr lang="en-US" altLang="zh-TW" dirty="0" smtClean="0"/>
              <a:t>head</a:t>
            </a:r>
          </a:p>
          <a:p>
            <a:r>
              <a:rPr lang="en-US" altLang="zh-TW" dirty="0"/>
              <a:t> </a:t>
            </a:r>
            <a:r>
              <a:rPr lang="en-US" altLang="zh-TW" dirty="0"/>
              <a:t>The features’ dimension is the number of </a:t>
            </a:r>
            <a:r>
              <a:rPr lang="en-US" altLang="zh-TW" dirty="0" smtClean="0"/>
              <a:t>sensors </a:t>
            </a:r>
            <a:r>
              <a:rPr lang="en-US" altLang="zh-TW" i="1" dirty="0" smtClean="0"/>
              <a:t>m</a:t>
            </a:r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48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/>
                      <m:t>𝑇</m:t>
                    </m:r>
                    <m:r>
                      <a:rPr lang="en-US" altLang="zh-TW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/>
                        </m:ctrlPr>
                      </m:dPr>
                      <m:e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𝑥</m:t>
                            </m:r>
                          </m:e>
                          <m:sub>
                            <m:r>
                              <a:rPr lang="en-US" altLang="zh-TW" i="1"/>
                              <m:t>1</m:t>
                            </m:r>
                          </m:sub>
                        </m:sSub>
                        <m:r>
                          <a:rPr lang="en-US" altLang="zh-TW"/>
                          <m:t>,…,</m:t>
                        </m:r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𝑥</m:t>
                            </m:r>
                          </m:e>
                          <m:sub>
                            <m:r>
                              <a:rPr lang="en-US" altLang="zh-TW" i="1"/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be the training </a:t>
                </a:r>
                <a:r>
                  <a:rPr lang="en-US" altLang="zh-TW" dirty="0" smtClean="0"/>
                  <a:t>set,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/>
                        </m:ctrlPr>
                      </m:sSubPr>
                      <m:e>
                        <m:r>
                          <a:rPr lang="en-US" altLang="zh-TW" i="1"/>
                          <m:t>𝑥</m:t>
                        </m:r>
                      </m:e>
                      <m:sub>
                        <m:r>
                          <a:rPr lang="en-US" altLang="zh-TW" i="1"/>
                          <m:t>𝑖</m:t>
                        </m:r>
                      </m:sub>
                    </m:sSub>
                    <m:r>
                      <a:rPr lang="en-US" altLang="zh-TW" i="1"/>
                      <m:t>∈</m:t>
                    </m:r>
                    <m:sSup>
                      <m:sSupPr>
                        <m:ctrlPr>
                          <a:rPr lang="zh-TW" altLang="zh-TW" i="1"/>
                        </m:ctrlPr>
                      </m:sSupPr>
                      <m:e>
                        <m:r>
                          <a:rPr lang="en-US" altLang="zh-TW" i="1"/>
                          <m:t>𝑅</m:t>
                        </m:r>
                      </m:e>
                      <m:sup>
                        <m:r>
                          <a:rPr lang="en-US" altLang="zh-TW" i="1"/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similarity measurement uses Manhattan </a:t>
                </a:r>
                <a:r>
                  <a:rPr lang="en-US" altLang="zh-TW" dirty="0" smtClean="0"/>
                  <a:t>distance</a:t>
                </a:r>
              </a:p>
              <a:p>
                <a:endParaRPr lang="en-US" altLang="zh-TW" i="1" dirty="0"/>
              </a:p>
              <a:p>
                <a:pPr marL="0" indent="0">
                  <a:buNone/>
                </a:pPr>
                <a:endParaRPr lang="en-US" altLang="zh-TW" i="1" dirty="0"/>
              </a:p>
              <a:p>
                <a:r>
                  <a:rPr lang="en-US" altLang="zh-TW" dirty="0" smtClean="0"/>
                  <a:t>The identity function</a:t>
                </a:r>
              </a:p>
              <a:p>
                <a:pPr marL="0" indent="0">
                  <a:buNone/>
                </a:pPr>
                <a:r>
                  <a:rPr lang="en-US" altLang="zh-TW" i="1" dirty="0" smtClean="0"/>
                  <a:t/>
                </a:r>
                <a:br>
                  <a:rPr lang="en-US" altLang="zh-TW" i="1" dirty="0" smtClean="0"/>
                </a:br>
                <a:endParaRPr lang="en-US" altLang="zh-TW" i="1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the </a:t>
                </a:r>
                <a:r>
                  <a:rPr lang="en-US" altLang="zh-TW" dirty="0"/>
                  <a:t>cluster </a:t>
                </a:r>
                <a:r>
                  <a:rPr lang="en-US" altLang="zh-TW" dirty="0" smtClean="0"/>
                  <a:t>head for </a:t>
                </a:r>
                <a:r>
                  <a:rPr lang="en-US" altLang="zh-TW" dirty="0" err="1" smtClean="0"/>
                  <a:t>i</a:t>
                </a:r>
                <a:r>
                  <a:rPr lang="en-US" altLang="zh-TW" baseline="30000" dirty="0" err="1" smtClean="0"/>
                  <a:t>th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neighbor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</a:t>
                </a:r>
                <a:r>
                  <a:rPr lang="en-US" altLang="zh-TW" dirty="0"/>
                  <a:t>number of neighbors with cluster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907704" y="2420888"/>
                <a:ext cx="402702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20888"/>
                <a:ext cx="4027028" cy="93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332360" y="3841414"/>
                <a:ext cx="4531084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60" y="3841414"/>
                <a:ext cx="4531084" cy="7788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987824" y="5765089"/>
                <a:ext cx="25414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5765089"/>
                <a:ext cx="2541400" cy="8392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Helvetica"/>
                <a:cs typeface="Helvetica"/>
              </a:rPr>
              <a:t>Activity 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rgbClr val="FF0000"/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rgbClr val="FF0000"/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</a:t>
            </a:fld>
            <a:endParaRPr lang="en-US" altLang="zh-TW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/>
                  <a:t>The function of weight voting is used to determine </a:t>
                </a:r>
                <a:r>
                  <a:rPr lang="en-US" altLang="zh-TW" dirty="0" smtClean="0"/>
                  <a:t>one instance </a:t>
                </a:r>
                <a:r>
                  <a:rPr lang="en-US" altLang="zh-TW" dirty="0"/>
                  <a:t>belongs to which </a:t>
                </a:r>
                <a:r>
                  <a:rPr lang="en-US" altLang="zh-TW" dirty="0" smtClean="0"/>
                  <a:t>cluster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/>
                  <a:t>The instance will belong to the closet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/>
                          <m:t>c</m:t>
                        </m:r>
                      </m:e>
                      <m:sup>
                        <m:r>
                          <a:rPr lang="en-US" altLang="zh-TW" i="1"/>
                          <m:t>∗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i="1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 r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TW" altLang="en-US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2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/>
              <a:t>A wearable device “Zen watch” is used to monitor human’s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sensors on Zen watch are accelerometer and </a:t>
            </a:r>
            <a:r>
              <a:rPr lang="en-US" altLang="zh-TW" dirty="0" smtClean="0"/>
              <a:t>gyroscope</a:t>
            </a:r>
          </a:p>
          <a:p>
            <a:r>
              <a:rPr lang="en-US" altLang="zh-TW" dirty="0" smtClean="0"/>
              <a:t>The behavior of human can be categorized to two types: static and dynamic behaviors</a:t>
            </a:r>
          </a:p>
          <a:p>
            <a:pPr lvl="1"/>
            <a:r>
              <a:rPr lang="en-US" altLang="zh-TW" dirty="0" smtClean="0"/>
              <a:t>We consider each are “posture” and “motion”</a:t>
            </a:r>
          </a:p>
          <a:p>
            <a:pPr lvl="1"/>
            <a:r>
              <a:rPr lang="en-US" altLang="zh-TW" dirty="0" smtClean="0"/>
              <a:t>Posture: hand is usually turning </a:t>
            </a:r>
            <a:r>
              <a:rPr lang="en-US" altLang="zh-TW" dirty="0"/>
              <a:t>in a fixed </a:t>
            </a:r>
            <a:r>
              <a:rPr lang="en-US" altLang="zh-TW" dirty="0" smtClean="0"/>
              <a:t>direction </a:t>
            </a:r>
          </a:p>
          <a:p>
            <a:pPr lvl="1"/>
            <a:r>
              <a:rPr lang="en-US" altLang="zh-TW" dirty="0" smtClean="0"/>
              <a:t>Motion: hand is always moving but </a:t>
            </a:r>
            <a:r>
              <a:rPr lang="en-US" altLang="zh-TW" dirty="0"/>
              <a:t>not turning in a fixed direction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2243687" y="5244322"/>
            <a:ext cx="1759314" cy="1613678"/>
            <a:chOff x="2243687" y="5244322"/>
            <a:chExt cx="1759314" cy="161367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43687" y="5244322"/>
              <a:ext cx="1759314" cy="1613678"/>
            </a:xfrm>
            <a:prstGeom prst="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300574" y="5264113"/>
              <a:ext cx="1086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Reading</a:t>
              </a:r>
              <a:endParaRPr lang="zh-TW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H="1" flipV="1">
              <a:off x="2933516" y="5805264"/>
              <a:ext cx="270332" cy="17494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群組 31"/>
          <p:cNvGrpSpPr/>
          <p:nvPr/>
        </p:nvGrpSpPr>
        <p:grpSpPr>
          <a:xfrm>
            <a:off x="5148064" y="5170632"/>
            <a:ext cx="1728192" cy="1714752"/>
            <a:chOff x="4860032" y="5170632"/>
            <a:chExt cx="1728192" cy="1714752"/>
          </a:xfrm>
        </p:grpSpPr>
        <p:grpSp>
          <p:nvGrpSpPr>
            <p:cNvPr id="26" name="群組 25"/>
            <p:cNvGrpSpPr/>
            <p:nvPr/>
          </p:nvGrpSpPr>
          <p:grpSpPr>
            <a:xfrm>
              <a:off x="4860032" y="5170632"/>
              <a:ext cx="1728192" cy="1714752"/>
              <a:chOff x="4860032" y="5170632"/>
              <a:chExt cx="1728192" cy="1714752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32" y="5170632"/>
                <a:ext cx="1728192" cy="1714752"/>
              </a:xfrm>
              <a:prstGeom prst="rect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</p:pic>
          <p:cxnSp>
            <p:nvCxnSpPr>
              <p:cNvPr id="14" name="直線單箭頭接點 13"/>
              <p:cNvCxnSpPr/>
              <p:nvPr/>
            </p:nvCxnSpPr>
            <p:spPr bwMode="auto">
              <a:xfrm>
                <a:off x="6032596" y="6151292"/>
                <a:ext cx="267596" cy="23003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直線單箭頭接點 17"/>
              <p:cNvCxnSpPr/>
              <p:nvPr/>
            </p:nvCxnSpPr>
            <p:spPr bwMode="auto">
              <a:xfrm flipH="1">
                <a:off x="5692450" y="6151292"/>
                <a:ext cx="253452" cy="13762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文字方塊 22"/>
              <p:cNvSpPr txBox="1"/>
              <p:nvPr/>
            </p:nvSpPr>
            <p:spPr>
              <a:xfrm>
                <a:off x="4860032" y="5264113"/>
                <a:ext cx="1086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Sweeping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弧形 29"/>
            <p:cNvSpPr/>
            <p:nvPr/>
          </p:nvSpPr>
          <p:spPr bwMode="auto">
            <a:xfrm rot="8716777">
              <a:off x="5717850" y="5715627"/>
              <a:ext cx="648072" cy="686251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弧形 30"/>
            <p:cNvSpPr/>
            <p:nvPr/>
          </p:nvSpPr>
          <p:spPr bwMode="auto">
            <a:xfrm rot="8716777">
              <a:off x="5790067" y="5824721"/>
              <a:ext cx="480096" cy="508379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485252" y="5820712"/>
            <a:ext cx="93711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Posture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14149" y="5820712"/>
            <a:ext cx="90281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To detect posture and motion actions by monitoring the device’s orientation and acceleration variable</a:t>
            </a:r>
          </a:p>
          <a:p>
            <a:pPr lvl="1"/>
            <a:r>
              <a:rPr lang="en-US" altLang="zh-TW" dirty="0"/>
              <a:t>Orientation captures from accelerometer and gyro</a:t>
            </a:r>
          </a:p>
          <a:p>
            <a:pPr lvl="1"/>
            <a:r>
              <a:rPr lang="en-US" altLang="zh-TW" dirty="0"/>
              <a:t>Condensing the raw data as mean or </a:t>
            </a:r>
            <a:r>
              <a:rPr lang="en-US" altLang="zh-TW" dirty="0" smtClean="0"/>
              <a:t>variance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Orientation helps to detect “Posture” action</a:t>
            </a:r>
          </a:p>
          <a:p>
            <a:r>
              <a:rPr lang="en-US" altLang="zh-TW" dirty="0" smtClean="0"/>
              <a:t>Acceleration helps to detect “Motion” action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47388"/>
              </p:ext>
            </p:extLst>
          </p:nvPr>
        </p:nvGraphicFramePr>
        <p:xfrm>
          <a:off x="2517594" y="3284984"/>
          <a:ext cx="6096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Orientations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each axis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Variance of each axis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 variation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Signal</a:t>
                      </a:r>
                      <a:r>
                        <a:rPr lang="en-US" altLang="zh-TW" sz="2000" baseline="0" dirty="0" smtClean="0"/>
                        <a:t> vector magnitude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</a:t>
                      </a:r>
                      <a:r>
                        <a:rPr lang="en-US" altLang="zh-TW" sz="2000" baseline="0" dirty="0" smtClean="0"/>
                        <a:t> variation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/>
          <a:srcRect t="6038" r="4566"/>
          <a:stretch/>
        </p:blipFill>
        <p:spPr>
          <a:xfrm>
            <a:off x="0" y="3573016"/>
            <a:ext cx="2381846" cy="1584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8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atterns of wearable sensor data</a:t>
            </a:r>
          </a:p>
          <a:p>
            <a:pPr lvl="1"/>
            <a:r>
              <a:rPr lang="en-US" altLang="zh-TW" dirty="0"/>
              <a:t>Each feature </a:t>
            </a:r>
            <a:r>
              <a:rPr lang="en-US" altLang="zh-TW" dirty="0" smtClean="0"/>
              <a:t>inside </a:t>
            </a:r>
            <a:r>
              <a:rPr lang="en-US" altLang="zh-TW" dirty="0"/>
              <a:t>the wrist watch indicates a waving action </a:t>
            </a:r>
          </a:p>
          <a:p>
            <a:pPr lvl="1"/>
            <a:r>
              <a:rPr lang="en-US" altLang="zh-TW" dirty="0"/>
              <a:t>Numbers of consecutive waving motions can be associated with a specific </a:t>
            </a:r>
            <a:r>
              <a:rPr lang="en-US" altLang="zh-TW" dirty="0" smtClean="0"/>
              <a:t>activity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topic model is proposed to infer one minute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It can a</a:t>
            </a:r>
            <a:r>
              <a:rPr lang="en-US" altLang="zh-TW" dirty="0"/>
              <a:t>utomatically extract activity </a:t>
            </a:r>
            <a:r>
              <a:rPr lang="en-US" altLang="zh-TW" dirty="0" smtClean="0"/>
              <a:t>patterns </a:t>
            </a:r>
            <a:r>
              <a:rPr lang="en-US" altLang="zh-TW" dirty="0"/>
              <a:t>from </a:t>
            </a:r>
            <a:r>
              <a:rPr lang="en-US" altLang="zh-TW" dirty="0" smtClean="0"/>
              <a:t>sensor data</a:t>
            </a:r>
          </a:p>
          <a:p>
            <a:pPr lvl="1"/>
            <a:r>
              <a:rPr lang="en-US" altLang="zh-TW" dirty="0" smtClean="0"/>
              <a:t>Taking </a:t>
            </a:r>
            <a:r>
              <a:rPr lang="en-US" altLang="zh-TW" dirty="0"/>
              <a:t>each feature collected every second as “</a:t>
            </a:r>
            <a:r>
              <a:rPr lang="en-US" altLang="zh-TW" dirty="0" smtClean="0"/>
              <a:t>word” and 11 </a:t>
            </a:r>
            <a:r>
              <a:rPr lang="en-US" altLang="zh-TW" dirty="0"/>
              <a:t>words construct a </a:t>
            </a:r>
            <a:r>
              <a:rPr lang="en-US" altLang="zh-TW" dirty="0" smtClean="0"/>
              <a:t>vocabulary</a:t>
            </a:r>
          </a:p>
          <a:p>
            <a:pPr marL="342900" lvl="1" indent="-342900">
              <a:buFont typeface="Wingdings" pitchFamily="2" charset="2"/>
              <a:buChar char="¡"/>
            </a:pPr>
            <a:r>
              <a:rPr lang="en-US" altLang="zh-TW" sz="2400" dirty="0" smtClean="0"/>
              <a:t>A sequence of vocabularies represents one topic</a:t>
            </a:r>
            <a:endParaRPr lang="en-US" altLang="zh-TW" sz="2400" dirty="0"/>
          </a:p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9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two layers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1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two layers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pPr lvl="1"/>
            <a:r>
              <a:rPr lang="en-US" altLang="zh-TW" dirty="0"/>
              <a:t>First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waving motion</a:t>
            </a:r>
          </a:p>
          <a:p>
            <a:pPr lvl="1"/>
            <a:r>
              <a:rPr lang="en-US" altLang="zh-TW" dirty="0"/>
              <a:t>Second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activity by concatenating 60 successive waving </a:t>
            </a:r>
            <a:r>
              <a:rPr lang="en-US" altLang="zh-TW" dirty="0" smtClean="0"/>
              <a:t>motions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9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r>
                  <a:rPr lang="en-US" altLang="zh-TW" dirty="0" smtClean="0"/>
                  <a:t>Binomial distribution</a:t>
                </a:r>
              </a:p>
              <a:p>
                <a:pPr marL="0" indent="0">
                  <a:buNone/>
                </a:pPr>
                <a:endParaRPr lang="en-US" altLang="zh-TW" sz="5400" dirty="0"/>
              </a:p>
              <a:p>
                <a:r>
                  <a:rPr lang="en-US" altLang="zh-TW" dirty="0" smtClean="0"/>
                  <a:t>Multinomial distribution</a:t>
                </a:r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en-US" altLang="zh-TW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b="-115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nary>
                        </m:den>
                      </m:f>
                      <m:sSubSup>
                        <m:sSub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6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Two parameters</a:t>
                </a:r>
              </a:p>
              <a:p>
                <a:pPr lvl="1"/>
                <a:r>
                  <a:rPr lang="en-US" altLang="zh-TW" dirty="0" smtClean="0"/>
                  <a:t>Concentration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Base measure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861794" y="5305349"/>
            <a:ext cx="1733808" cy="1508027"/>
            <a:chOff x="861794" y="5305349"/>
            <a:chExt cx="1733808" cy="1508027"/>
          </a:xfrm>
        </p:grpSpPr>
        <p:pic>
          <p:nvPicPr>
            <p:cNvPr id="8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72" b="58005"/>
            <a:stretch/>
          </p:blipFill>
          <p:spPr bwMode="auto">
            <a:xfrm>
              <a:off x="901621" y="5305349"/>
              <a:ext cx="1654155" cy="121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2843808" y="5298112"/>
            <a:ext cx="1706557" cy="1532280"/>
            <a:chOff x="2659772" y="5298112"/>
            <a:chExt cx="1706557" cy="1532280"/>
          </a:xfrm>
        </p:grpSpPr>
        <p:pic>
          <p:nvPicPr>
            <p:cNvPr id="9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1" b="57756"/>
            <a:stretch/>
          </p:blipFill>
          <p:spPr bwMode="auto">
            <a:xfrm>
              <a:off x="2711177" y="5298112"/>
              <a:ext cx="1572791" cy="1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854830" y="5298112"/>
            <a:ext cx="1706557" cy="1488584"/>
            <a:chOff x="4470779" y="5301208"/>
            <a:chExt cx="1706557" cy="1488584"/>
          </a:xfrm>
        </p:grpSpPr>
        <p:pic>
          <p:nvPicPr>
            <p:cNvPr id="205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19" r="48808" b="5544"/>
            <a:stretch/>
          </p:blipFill>
          <p:spPr bwMode="auto">
            <a:xfrm>
              <a:off x="4502087" y="5301208"/>
              <a:ext cx="1652985" cy="122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6906027" y="5298112"/>
            <a:ext cx="1706557" cy="1453026"/>
            <a:chOff x="6331023" y="5301208"/>
            <a:chExt cx="1706557" cy="1453026"/>
          </a:xfrm>
        </p:grpSpPr>
        <p:pic>
          <p:nvPicPr>
            <p:cNvPr id="1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3" t="53576" b="4287"/>
            <a:stretch/>
          </p:blipFill>
          <p:spPr bwMode="auto">
            <a:xfrm>
              <a:off x="6364146" y="5301208"/>
              <a:ext cx="1584374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93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process (DP) is an infinite-dimensional generalization of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</a:t>
                </a:r>
              </a:p>
              <a:p>
                <a:r>
                  <a:rPr lang="en-US" altLang="zh-TW" dirty="0" smtClean="0"/>
                  <a:t>DP also has two parameters</a:t>
                </a:r>
              </a:p>
              <a:p>
                <a:pPr lvl="1"/>
                <a:r>
                  <a:rPr lang="en-US" altLang="zh-TW" dirty="0" smtClean="0"/>
                  <a:t>Strength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 likes an inverse-variance of DP</a:t>
                </a:r>
              </a:p>
              <a:p>
                <a:pPr lvl="1"/>
                <a:r>
                  <a:rPr lang="en-US" altLang="zh-TW" dirty="0" smtClean="0"/>
                  <a:t>Base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likes the mean of DP</a:t>
                </a:r>
              </a:p>
              <a:p>
                <a:r>
                  <a:rPr lang="en-US" altLang="zh-TW" dirty="0" smtClean="0"/>
                  <a:t>If for any partition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𝕩</m:t>
                    </m:r>
                  </m:oMath>
                </a14:m>
                <a:r>
                  <a:rPr lang="en-US" altLang="zh-TW" dirty="0" smtClean="0"/>
                  <a:t>: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DP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/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26" r="-1213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5184611"/>
            <a:ext cx="3122315" cy="17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DPMM generalizes finite mixture models</a:t>
                </a:r>
              </a:p>
              <a:p>
                <a:pPr lvl="1"/>
                <a:r>
                  <a:rPr lang="en-US" altLang="zh-TW" dirty="0" smtClean="0"/>
                  <a:t>The number of mixture components can be infinite</a:t>
                </a:r>
              </a:p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 to construct a finite mixture model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sz="1400" dirty="0" smtClean="0"/>
              </a:p>
              <a:p>
                <a:pPr lvl="1"/>
                <a:r>
                  <a:rPr lang="en-US" altLang="zh-TW" dirty="0" smtClean="0"/>
                  <a:t>A data point is drawn from the mixture model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977523" y="3212976"/>
            <a:ext cx="5051337" cy="1788897"/>
            <a:chOff x="1475656" y="3861048"/>
            <a:chExt cx="5051337" cy="17888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  <a:p>
                  <a:pPr/>
                  <a:r>
                    <a:rPr lang="en-US" altLang="zh-TW" sz="2400" b="0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en-US" altLang="zh-TW" sz="2400" b="0" i="1" dirty="0" smtClean="0">
                      <a:latin typeface="Cambria Math" panose="02040503050406030204" pitchFamily="18" charset="0"/>
                    </a:rPr>
                  </a:br>
                  <a:endParaRPr lang="en-US" altLang="zh-TW" sz="24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79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𝐷𝑖𝑟𝑖𝑐h𝑙𝑒𝑡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𝑀𝑢𝑙𝑡𝑖𝑛𝑜𝑚𝑖𝑎𝑙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129651" y="5405762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51" y="5405762"/>
                <a:ext cx="2557302" cy="9578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</a:t>
            </a:r>
            <a:r>
              <a:rPr lang="en-US" altLang="zh-TW" dirty="0"/>
              <a:t>Population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World’s population has become older </a:t>
            </a:r>
          </a:p>
          <a:p>
            <a:pPr lvl="1" algn="just"/>
            <a:r>
              <a:rPr lang="en-US" altLang="zh-TW" dirty="0"/>
              <a:t>Population aging </a:t>
            </a:r>
          </a:p>
          <a:p>
            <a:pPr lvl="2" algn="just"/>
            <a:r>
              <a:rPr lang="en-US" altLang="zh-TW" dirty="0"/>
              <a:t>The shift of a country’s median age toward elder age </a:t>
            </a:r>
          </a:p>
          <a:p>
            <a:pPr lvl="1" algn="just"/>
            <a:r>
              <a:rPr lang="en-US" altLang="zh-TW" dirty="0"/>
              <a:t>Prediction of world’s median age </a:t>
            </a:r>
          </a:p>
          <a:p>
            <a:pPr lvl="2" algn="just"/>
            <a:r>
              <a:rPr lang="en-US" altLang="zh-TW" sz="1800" dirty="0"/>
              <a:t>2000</a:t>
            </a:r>
            <a:r>
              <a:rPr lang="zh-TW" altLang="en-US" sz="1800" dirty="0"/>
              <a:t>：</a:t>
            </a:r>
            <a:r>
              <a:rPr lang="en-US" altLang="zh-TW" sz="1800" dirty="0"/>
              <a:t>26.6 years</a:t>
            </a:r>
          </a:p>
          <a:p>
            <a:pPr lvl="2" algn="just"/>
            <a:r>
              <a:rPr lang="en-US" altLang="zh-TW" sz="1800" dirty="0"/>
              <a:t>2050</a:t>
            </a:r>
            <a:r>
              <a:rPr lang="zh-TW" altLang="en-US" sz="1800" dirty="0"/>
              <a:t>：</a:t>
            </a:r>
            <a:r>
              <a:rPr lang="en-US" altLang="zh-TW" sz="1800" dirty="0"/>
              <a:t>37.3 years</a:t>
            </a:r>
          </a:p>
          <a:p>
            <a:pPr lvl="2" algn="just"/>
            <a:r>
              <a:rPr lang="en-US" altLang="zh-TW" sz="1800" dirty="0"/>
              <a:t>2100</a:t>
            </a:r>
            <a:r>
              <a:rPr lang="zh-TW" altLang="en-US" sz="1800" dirty="0"/>
              <a:t>：</a:t>
            </a:r>
            <a:r>
              <a:rPr lang="en-US" altLang="zh-TW" sz="1800" dirty="0"/>
              <a:t>45.6 years</a:t>
            </a:r>
          </a:p>
          <a:p>
            <a:pPr algn="just"/>
            <a:r>
              <a:rPr lang="en-US" altLang="zh-TW" dirty="0"/>
              <a:t>Aged population in Japan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531491" y="4775497"/>
            <a:ext cx="6280869" cy="1533823"/>
            <a:chOff x="1619672" y="4991520"/>
            <a:chExt cx="5967561" cy="138980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5000202"/>
              <a:ext cx="289560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991520"/>
              <a:ext cx="2943225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19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to construct an infinite mixture model</a:t>
                </a:r>
              </a:p>
              <a:p>
                <a:pPr lvl="1"/>
                <a:r>
                  <a:rPr lang="en-US" altLang="zh-TW" dirty="0" smtClean="0"/>
                  <a:t>In other words, 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mixture model becomes </a:t>
                </a:r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411760" y="2874143"/>
            <a:ext cx="1801244" cy="1295444"/>
            <a:chOff x="2741504" y="3450193"/>
            <a:chExt cx="1801244" cy="12954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71" r="-8871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矩形 11"/>
                <p:cNvSpPr/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43" r="-6093" b="-377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0152" y="2348880"/>
            <a:ext cx="2462065" cy="33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In the dataset of vital sign data, both topics and vocabularies have the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prior</a:t>
            </a:r>
          </a:p>
          <a:p>
            <a:r>
              <a:rPr lang="en-US" altLang="zh-TW" dirty="0" smtClean="0"/>
              <a:t>2LDPMM recognizes vocabulary in first layer and recognizes topic in second layer</a:t>
            </a:r>
          </a:p>
          <a:p>
            <a:pPr lvl="1"/>
            <a:r>
              <a:rPr lang="en-US" altLang="zh-TW" dirty="0" smtClean="0"/>
              <a:t>Concatenating 60 successive vocabularies as one document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665331"/>
              </p:ext>
            </p:extLst>
          </p:nvPr>
        </p:nvGraphicFramePr>
        <p:xfrm>
          <a:off x="6660232" y="4005064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251861"/>
              </p:ext>
            </p:extLst>
          </p:nvPr>
        </p:nvGraphicFramePr>
        <p:xfrm>
          <a:off x="524969" y="4025578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566150"/>
              </p:ext>
            </p:extLst>
          </p:nvPr>
        </p:nvGraphicFramePr>
        <p:xfrm>
          <a:off x="4485409" y="4025578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573018" y="5836618"/>
            <a:ext cx="627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occurrence time of different vocabularies in four topics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484243"/>
              </p:ext>
            </p:extLst>
          </p:nvPr>
        </p:nvGraphicFramePr>
        <p:xfrm>
          <a:off x="2483768" y="4022019"/>
          <a:ext cx="2088232" cy="178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91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Fusing ambient and vital sign information to detect more precise living activity</a:t>
            </a:r>
          </a:p>
          <a:p>
            <a:pPr lvl="1"/>
            <a:r>
              <a:rPr lang="en-US" altLang="zh-TW" dirty="0"/>
              <a:t>Considering each cluster of 2LDPMM is a sensor</a:t>
            </a:r>
          </a:p>
          <a:p>
            <a:pPr lvl="1"/>
            <a:r>
              <a:rPr lang="en-US" altLang="zh-TW" dirty="0"/>
              <a:t>Each sensor is used to sensing a specific activity</a:t>
            </a:r>
          </a:p>
          <a:p>
            <a:r>
              <a:rPr lang="en-US" altLang="zh-TW" dirty="0" smtClean="0"/>
              <a:t>We can snapshot sensors’ active status from both ambient and vital sign sensors in the same time</a:t>
            </a:r>
          </a:p>
          <a:p>
            <a:pPr marL="342900" lvl="1" indent="-342900">
              <a:buFont typeface="Wingdings" pitchFamily="2" charset="2"/>
              <a:buChar char="¡"/>
            </a:pPr>
            <a:r>
              <a:rPr lang="en-US" altLang="zh-TW" sz="2600" dirty="0"/>
              <a:t>Each cluster </a:t>
            </a:r>
            <a:r>
              <a:rPr lang="en-US" altLang="zh-TW" sz="2600" dirty="0" smtClean="0"/>
              <a:t>of second layer clustering result means </a:t>
            </a:r>
            <a:r>
              <a:rPr lang="en-US" altLang="zh-TW" sz="2600" dirty="0"/>
              <a:t>one living </a:t>
            </a:r>
            <a:r>
              <a:rPr lang="en-US" altLang="zh-TW" sz="2600" dirty="0" smtClean="0"/>
              <a:t>activity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 can only label those clusters</a:t>
            </a:r>
          </a:p>
          <a:p>
            <a:pPr lvl="1"/>
            <a:r>
              <a:rPr lang="en-US" altLang="zh-TW" dirty="0" smtClean="0"/>
              <a:t>Reducing the high burden on labeling 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8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k-nearest neighbor (KNN) to build second layer activity </a:t>
                </a:r>
                <a:r>
                  <a:rPr lang="en-US" altLang="zh-TW" dirty="0"/>
                  <a:t>recognition </a:t>
                </a:r>
                <a:r>
                  <a:rPr lang="en-US" altLang="zh-TW" dirty="0" smtClean="0"/>
                  <a:t>model</a:t>
                </a:r>
              </a:p>
              <a:p>
                <a:r>
                  <a:rPr lang="en-US" altLang="zh-TW" dirty="0"/>
                  <a:t>Based on the results of first layer, we can find time frequency (TF) of both ambient and vital sign </a:t>
                </a:r>
                <a:r>
                  <a:rPr lang="en-US" altLang="zh-TW" dirty="0" smtClean="0"/>
                  <a:t>instances</a:t>
                </a:r>
                <a:endParaRPr lang="zh-TW" altLang="en-US" dirty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cluster head is </a:t>
                </a:r>
                <a:r>
                  <a:rPr lang="en-US" altLang="zh-TW" dirty="0" smtClean="0"/>
                  <a:t>also decided </a:t>
                </a:r>
                <a:r>
                  <a:rPr lang="en-US" altLang="zh-TW" dirty="0"/>
                  <a:t>by </a:t>
                </a:r>
                <a:r>
                  <a:rPr lang="en-US" altLang="zh-TW" dirty="0" smtClean="0"/>
                  <a:t>TF</a:t>
                </a:r>
              </a:p>
              <a:p>
                <a:pPr lvl="1"/>
                <a:r>
                  <a:rPr lang="en-US" altLang="zh-TW" dirty="0" smtClean="0"/>
                  <a:t>If </a:t>
                </a:r>
                <a:r>
                  <a:rPr lang="en-US" altLang="zh-TW" dirty="0"/>
                  <a:t>an instance’ TF is higher than 1%, we regard this case as one of cluster </a:t>
                </a:r>
                <a:r>
                  <a:rPr lang="en-US" altLang="zh-TW" dirty="0" smtClean="0"/>
                  <a:t>head</a:t>
                </a:r>
              </a:p>
              <a:p>
                <a:r>
                  <a:rPr lang="en-US" altLang="zh-TW" dirty="0" smtClean="0"/>
                  <a:t>The dimension space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TW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waving </a:t>
                </a:r>
                <a:r>
                  <a:rPr lang="en-US" altLang="zh-TW" dirty="0" smtClean="0"/>
                  <a:t>motions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 is the number of ambient sensors </a:t>
                </a:r>
              </a:p>
              <a:p>
                <a:pPr lvl="1"/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r="-2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1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Feature extraction from first layer model</a:t>
            </a:r>
          </a:p>
          <a:p>
            <a:pPr lvl="1"/>
            <a:r>
              <a:rPr lang="en-US" altLang="zh-TW" dirty="0" smtClean="0"/>
              <a:t>The concatenating waving motions from vital sign AR model</a:t>
            </a:r>
          </a:p>
          <a:p>
            <a:pPr lvl="1"/>
            <a:r>
              <a:rPr lang="en-US" altLang="zh-TW" dirty="0" smtClean="0"/>
              <a:t>An accumulated results from ambient AR model for 1 minute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0" y="2744413"/>
            <a:ext cx="3653228" cy="40026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文字方塊 16"/>
          <p:cNvSpPr txBox="1"/>
          <p:nvPr/>
        </p:nvSpPr>
        <p:spPr>
          <a:xfrm>
            <a:off x="321012" y="3465582"/>
            <a:ext cx="230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Accumulated results from ambient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6672" y="3464430"/>
            <a:ext cx="253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 of </a:t>
            </a: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waving motions from vital </a:t>
            </a:r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彎箭號 20"/>
          <p:cNvSpPr/>
          <p:nvPr/>
        </p:nvSpPr>
        <p:spPr bwMode="auto">
          <a:xfrm rot="5400000">
            <a:off x="6669284" y="2662202"/>
            <a:ext cx="503856" cy="1149079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右彎箭號 21"/>
          <p:cNvSpPr/>
          <p:nvPr/>
        </p:nvSpPr>
        <p:spPr bwMode="auto">
          <a:xfrm rot="5400000" flipV="1">
            <a:off x="1514881" y="2616113"/>
            <a:ext cx="509821" cy="1235294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6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sing Hidden Markov Model (HMM) to build online mode AR model</a:t>
            </a:r>
          </a:p>
          <a:p>
            <a:pPr lvl="1"/>
            <a:r>
              <a:rPr lang="en-US" altLang="zh-TW" dirty="0" smtClean="0"/>
              <a:t>Because user can label data in training mode, the online mode uses an supervised learning method</a:t>
            </a:r>
          </a:p>
          <a:p>
            <a:r>
              <a:rPr lang="en-US" altLang="zh-TW" dirty="0" smtClean="0"/>
              <a:t>Hidden Markov Model </a:t>
            </a:r>
            <a:r>
              <a:rPr lang="en-US" altLang="zh-TW" dirty="0"/>
              <a:t>determines activity using the instance’s observations and the previous </a:t>
            </a:r>
            <a:r>
              <a:rPr lang="en-US" altLang="zh-TW" dirty="0" smtClean="0"/>
              <a:t>state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training mode is regardless temporal information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7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The features of HMM is same to the second layer non-parametric hierarchical activity recognition model</a:t>
                </a:r>
              </a:p>
              <a:p>
                <a:r>
                  <a:rPr lang="en-US" altLang="zh-TW" dirty="0" smtClean="0"/>
                  <a:t>Let sequential data </a:t>
                </a:r>
                <a14:m>
                  <m:oMath xmlns:m="http://schemas.openxmlformats.org/officeDocument/2006/math">
                    <m:r>
                      <a:rPr lang="en-US" altLang="zh-TW" i="1"/>
                      <m:t>𝑆</m:t>
                    </m:r>
                    <m:r>
                      <a:rPr lang="en-US" altLang="zh-TW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/>
                        </m:ctrlPr>
                      </m:dPr>
                      <m:e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𝑦</m:t>
                            </m:r>
                          </m:e>
                          <m:sub>
                            <m:r>
                              <a:rPr lang="en-US" altLang="zh-TW" i="1"/>
                              <m:t>1</m:t>
                            </m:r>
                          </m:sub>
                        </m:sSub>
                        <m:r>
                          <a:rPr lang="en-US" altLang="zh-TW" i="1"/>
                          <m:t>,…,</m:t>
                        </m:r>
                        <m:sSub>
                          <m:sSubPr>
                            <m:ctrlPr>
                              <a:rPr lang="zh-TW" altLang="zh-TW" i="1"/>
                            </m:ctrlPr>
                          </m:sSubPr>
                          <m:e>
                            <m:r>
                              <a:rPr lang="en-US" altLang="zh-TW" i="1"/>
                              <m:t>𝑦</m:t>
                            </m:r>
                          </m:e>
                          <m:sub>
                            <m:r>
                              <a:rPr lang="en-US" altLang="zh-TW" i="1"/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/>
                        </m:ctrlPr>
                      </m:sSubPr>
                      <m:e>
                        <m:r>
                          <a:rPr lang="en-US" altLang="zh-TW" i="1"/>
                          <m:t>𝑦</m:t>
                        </m:r>
                      </m:e>
                      <m:sub>
                        <m:r>
                          <a:rPr lang="en-US" altLang="zh-TW" i="1"/>
                          <m:t>𝑡</m:t>
                        </m:r>
                      </m:sub>
                    </m:sSub>
                    <m:r>
                      <a:rPr lang="en-US" altLang="zh-TW" i="1"/>
                      <m:t>∈</m:t>
                    </m:r>
                    <m:sSup>
                      <m:sSupPr>
                        <m:ctrlPr>
                          <a:rPr lang="zh-TW" altLang="zh-TW" i="1"/>
                        </m:ctrlPr>
                      </m:sSupPr>
                      <m:e>
                        <m:r>
                          <a:rPr lang="en-US" altLang="zh-TW" i="1"/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zh-TW" altLang="zh-TW" i="1"/>
                            </m:ctrlPr>
                          </m:dPr>
                          <m:e>
                            <m:r>
                              <a:rPr lang="en-US" altLang="zh-TW" i="1"/>
                              <m:t>𝑛</m:t>
                            </m:r>
                            <m:r>
                              <a:rPr lang="en-US" altLang="zh-TW" i="1"/>
                              <m:t>+</m:t>
                            </m:r>
                            <m:r>
                              <a:rPr lang="en-US" altLang="zh-TW" i="1"/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/>
                      <m:t>y</m:t>
                    </m:r>
                  </m:oMath>
                </a14:m>
                <a:r>
                  <a:rPr lang="en-US" altLang="zh-TW" dirty="0"/>
                  <a:t> is generated by a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/>
                        </m:ctrlPr>
                      </m:sSubPr>
                      <m:e>
                        <m:r>
                          <a:rPr lang="en-US" altLang="zh-TW" i="1"/>
                          <m:t>𝑥</m:t>
                        </m:r>
                      </m:e>
                      <m:sub>
                        <m:r>
                          <a:rPr lang="en-US" altLang="zh-TW" i="1"/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i="1"/>
                      <m:t>𝑖</m:t>
                    </m:r>
                    <m:r>
                      <a:rPr lang="en-US" altLang="zh-TW"/>
                      <m:t>=1,…,</m:t>
                    </m:r>
                    <m:r>
                      <a:rPr lang="en-US" altLang="zh-TW" i="1"/>
                      <m:t>𝑇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detail implementation of HMM describes in [1] 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blipFill rotWithShape="0">
                <a:blip r:embed="rId3"/>
                <a:stretch>
                  <a:fillRect l="-481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36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755576" y="3911531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P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Blunsom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"Hidden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models,"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notes, 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15, pp. 18-19, 2004.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1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</a:t>
            </a:r>
            <a:r>
              <a:rPr lang="en-US" altLang="zh-TW" b="1" dirty="0"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37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56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/>
              <a:t>Activity of Daily Living-aware </a:t>
            </a:r>
            <a:r>
              <a:rPr lang="en-US" altLang="zh-TW" dirty="0" smtClean="0"/>
              <a:t>System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</p:spPr>
        <p:txBody>
          <a:bodyPr/>
          <a:lstStyle/>
          <a:p>
            <a:r>
              <a:rPr lang="en-US" altLang="zh-TW" dirty="0"/>
              <a:t>The healthcare system </a:t>
            </a:r>
            <a:r>
              <a:rPr lang="en-US" altLang="zh-TW" dirty="0" smtClean="0"/>
              <a:t>can real-time </a:t>
            </a:r>
            <a:r>
              <a:rPr lang="en-US" altLang="zh-TW" dirty="0"/>
              <a:t>aware residents’ activity based on </a:t>
            </a:r>
            <a:r>
              <a:rPr lang="en-US" altLang="zh-TW" dirty="0" smtClean="0"/>
              <a:t>proposed </a:t>
            </a:r>
            <a:r>
              <a:rPr lang="en-US" altLang="zh-TW" dirty="0"/>
              <a:t>activity recognition </a:t>
            </a:r>
            <a:r>
              <a:rPr lang="en-US" altLang="zh-TW" dirty="0" smtClean="0"/>
              <a:t>models</a:t>
            </a:r>
          </a:p>
          <a:p>
            <a:r>
              <a:rPr lang="en-US" altLang="zh-TW" dirty="0" smtClean="0"/>
              <a:t>Three main components of activity-aware system</a:t>
            </a:r>
          </a:p>
          <a:p>
            <a:pPr lvl="1"/>
            <a:r>
              <a:rPr lang="en-US" altLang="zh-TW" dirty="0" smtClean="0"/>
              <a:t>The function of activity recognition</a:t>
            </a:r>
          </a:p>
          <a:p>
            <a:pPr lvl="1"/>
            <a:r>
              <a:rPr lang="en-US" altLang="zh-TW" dirty="0" smtClean="0"/>
              <a:t>The interface of labeling data</a:t>
            </a:r>
          </a:p>
          <a:p>
            <a:pPr lvl="1"/>
            <a:r>
              <a:rPr lang="en-US" altLang="zh-TW" dirty="0" smtClean="0"/>
              <a:t>The function of discovering unknown activity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161967"/>
            <a:ext cx="6084367" cy="26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18756" y="1088952"/>
            <a:ext cx="3240360" cy="864096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7" name="圓角矩形 86"/>
          <p:cNvSpPr/>
          <p:nvPr/>
        </p:nvSpPr>
        <p:spPr bwMode="auto">
          <a:xfrm>
            <a:off x="4221553" y="1504368"/>
            <a:ext cx="4310887" cy="2068648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6516216" y="404664"/>
            <a:ext cx="1848435" cy="926057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in Place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The </a:t>
            </a:r>
            <a:r>
              <a:rPr lang="en-US" altLang="zh-TW" dirty="0"/>
              <a:t>ability to live in one’s own home and community safely, independently</a:t>
            </a:r>
            <a:r>
              <a:rPr lang="en-US" altLang="zh-TW" dirty="0" smtClean="0"/>
              <a:t>, and comfortably</a:t>
            </a:r>
            <a:r>
              <a:rPr lang="en-US" altLang="zh-TW" dirty="0"/>
              <a:t>, regardless of age, income, or ability level</a:t>
            </a:r>
            <a:endParaRPr lang="en-US" altLang="zh-TW" sz="1450" dirty="0" smtClean="0"/>
          </a:p>
          <a:p>
            <a:pPr algn="just">
              <a:lnSpc>
                <a:spcPct val="150000"/>
              </a:lnSpc>
            </a:pPr>
            <a:r>
              <a:rPr lang="en-US" altLang="zh-TW" dirty="0" smtClean="0"/>
              <a:t>The </a:t>
            </a:r>
            <a:r>
              <a:rPr lang="en-US" altLang="zh-TW" dirty="0"/>
              <a:t>risks the elders are facing still </a:t>
            </a:r>
            <a:r>
              <a:rPr lang="en-US" altLang="zh-TW" dirty="0" smtClean="0"/>
              <a:t>exist</a:t>
            </a:r>
          </a:p>
          <a:p>
            <a:pPr lvl="1" algn="just">
              <a:lnSpc>
                <a:spcPct val="150000"/>
              </a:lnSpc>
            </a:pPr>
            <a:r>
              <a:rPr lang="en-US" altLang="zh-TW" dirty="0" smtClean="0"/>
              <a:t>Fall</a:t>
            </a:r>
          </a:p>
          <a:p>
            <a:pPr lvl="1" algn="just">
              <a:lnSpc>
                <a:spcPct val="150000"/>
              </a:lnSpc>
            </a:pPr>
            <a:r>
              <a:rPr lang="en-US" altLang="zh-TW" dirty="0" smtClean="0"/>
              <a:t>Loss </a:t>
            </a:r>
            <a:r>
              <a:rPr lang="en-US" altLang="zh-TW" dirty="0"/>
              <a:t>of </a:t>
            </a:r>
            <a:r>
              <a:rPr lang="en-US" altLang="zh-TW" dirty="0" smtClean="0"/>
              <a:t>autonomy</a:t>
            </a:r>
          </a:p>
          <a:p>
            <a:pPr lvl="1" algn="just">
              <a:lnSpc>
                <a:spcPct val="150000"/>
              </a:lnSpc>
            </a:pPr>
            <a:r>
              <a:rPr lang="en-US" altLang="zh-TW" dirty="0" smtClean="0"/>
              <a:t>Dementia symptoms</a:t>
            </a:r>
          </a:p>
          <a:p>
            <a:pPr lvl="1" algn="just">
              <a:lnSpc>
                <a:spcPct val="150000"/>
              </a:lnSpc>
            </a:pPr>
            <a:endParaRPr lang="en-US" altLang="zh-TW" dirty="0"/>
          </a:p>
          <a:p>
            <a:pPr lvl="1" algn="just"/>
            <a:endParaRPr lang="en-US" altLang="zh-TW" dirty="0"/>
          </a:p>
          <a:p>
            <a:pPr lvl="2" algn="just"/>
            <a:endParaRPr lang="en-US" altLang="zh-TW" dirty="0"/>
          </a:p>
          <a:p>
            <a:pPr lvl="1"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3078" name="Picture 6" descr="http://www.lifeconnectathome.com/Kitchen_Aging_in_Place_Design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693" y="3573016"/>
            <a:ext cx="3672408" cy="24586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building NHARM in training mode, training data are categorized into clusters</a:t>
            </a:r>
          </a:p>
          <a:p>
            <a:pPr lvl="1"/>
            <a:r>
              <a:rPr lang="en-US" altLang="zh-TW" dirty="0" smtClean="0"/>
              <a:t>Each cluster represents an living activity</a:t>
            </a:r>
          </a:p>
          <a:p>
            <a:pPr lvl="1"/>
            <a:r>
              <a:rPr lang="en-US" altLang="zh-TW" dirty="0" smtClean="0"/>
              <a:t>Labeling all clusters to regenerate training data with label</a:t>
            </a:r>
          </a:p>
          <a:p>
            <a:r>
              <a:rPr lang="en-US" altLang="zh-TW" dirty="0" smtClean="0"/>
              <a:t>A GUI is designed for user labeling clusters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According </a:t>
            </a:r>
            <a:r>
              <a:rPr lang="en-US" altLang="zh-TW" dirty="0"/>
              <a:t>to the timeline presented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/>
              <a:t>Each color represents a cluster</a:t>
            </a:r>
          </a:p>
          <a:p>
            <a:pPr lvl="1"/>
            <a:r>
              <a:rPr lang="en-US" altLang="zh-TW" dirty="0" smtClean="0"/>
              <a:t>A set of living activities integrated into a list, so user can choose cluster’s activity by the list</a:t>
            </a:r>
          </a:p>
          <a:p>
            <a:r>
              <a:rPr lang="en-US" altLang="zh-TW" dirty="0" smtClean="0"/>
              <a:t>After labeling them, generating the new dataset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02" cy="2266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1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also ask users to note the emergency level for all activities</a:t>
            </a:r>
          </a:p>
          <a:p>
            <a:pPr lvl="1"/>
            <a:r>
              <a:rPr lang="en-US" altLang="zh-TW" dirty="0" smtClean="0"/>
              <a:t>If an activity belongs to abnormal, once detecting this activity sends alert message to user’s caregiver</a:t>
            </a:r>
          </a:p>
          <a:p>
            <a:pPr lvl="1"/>
            <a:r>
              <a:rPr lang="en-US" altLang="zh-TW" dirty="0" smtClean="0"/>
              <a:t>If an activity belongs to normal, the system does nothing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02" cy="2266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19525"/>
            <a:ext cx="8676400" cy="22666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the function of discovering unknown activity, adaptive learning is necessary for AR model</a:t>
            </a:r>
          </a:p>
          <a:p>
            <a:r>
              <a:rPr lang="en-US" altLang="zh-TW" dirty="0" smtClean="0"/>
              <a:t>We design a similarity function for detecting whether the input instance is known activity or not</a:t>
            </a:r>
          </a:p>
          <a:p>
            <a:pPr lvl="1"/>
            <a:r>
              <a:rPr lang="en-US" altLang="zh-TW" dirty="0" smtClean="0"/>
              <a:t>The similarity function calculates the similarity scores of all activities</a:t>
            </a:r>
          </a:p>
          <a:p>
            <a:pPr lvl="1"/>
            <a:r>
              <a:rPr lang="en-US" altLang="zh-TW" dirty="0" smtClean="0"/>
              <a:t>If the highest score is lower than threshold 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, this input instance may be an unknown activity</a:t>
            </a:r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If discovering an unknown activity, the mechanism of adaptive learning is triggered</a:t>
            </a:r>
          </a:p>
          <a:p>
            <a:pPr lvl="1"/>
            <a:r>
              <a:rPr lang="en-US" altLang="zh-TW" dirty="0" smtClean="0"/>
              <a:t>The adaptive learning is built by case-based reasoning (CBR)</a:t>
            </a:r>
          </a:p>
          <a:p>
            <a:r>
              <a:rPr lang="en-US" altLang="zh-TW" dirty="0"/>
              <a:t>CBR is </a:t>
            </a:r>
            <a:r>
              <a:rPr lang="en-US" altLang="zh-TW" dirty="0" smtClean="0"/>
              <a:t>the </a:t>
            </a:r>
            <a:r>
              <a:rPr lang="en-US" altLang="zh-TW" dirty="0"/>
              <a:t>process of solving new problems based on the solutions of similar past </a:t>
            </a:r>
            <a:r>
              <a:rPr lang="en-US" altLang="zh-TW" dirty="0" smtClean="0"/>
              <a:t>problems</a:t>
            </a:r>
          </a:p>
          <a:p>
            <a:pPr lvl="1"/>
            <a:r>
              <a:rPr lang="en-US" altLang="zh-TW" dirty="0" smtClean="0"/>
              <a:t>So the system provides a service of the most similar activity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 smtClean="0"/>
              <a:t>After proving service immediately, the system will require user or caregiver to confirm this instance</a:t>
            </a:r>
          </a:p>
          <a:p>
            <a:r>
              <a:rPr lang="en-US" altLang="zh-TW" dirty="0" smtClean="0"/>
              <a:t>According to the confirm information, re-train the activity recognition model of HMM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ant" dirty="0" smtClean="0"/>
                  <a:t>A case-based reasoning measurement is denoted as </a:t>
                </a:r>
                <a14:m>
                  <m:oMath xmlns:m="http://schemas.openxmlformats.org/officeDocument/2006/math">
                    <m:r>
                      <a:rPr lang="en-US" altLang="zh-Hant"/>
                      <m:t>𝐶𝐵𝑅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/>
                      <m:t>𝐶𝐵</m:t>
                    </m:r>
                  </m:oMath>
                </a14:m>
                <a:r>
                  <a:rPr lang="en-US" altLang="zh-Hant" dirty="0"/>
                  <a:t> is denoted as a set of input description </a:t>
                </a:r>
                <a14:m>
                  <m:oMath xmlns:m="http://schemas.openxmlformats.org/officeDocument/2006/math">
                    <m:r>
                      <a:rPr lang="en-US" altLang="zh-Hant"/>
                      <m:t>𝐶</m:t>
                    </m:r>
                  </m:oMath>
                </a14:m>
                <a:r>
                  <a:rPr lang="en-US" altLang="zh-Hant" dirty="0"/>
                  <a:t> for which </a:t>
                </a:r>
                <a:r>
                  <a:rPr lang="en-US" altLang="zh-Hant" dirty="0"/>
                  <a:t>a</a:t>
                </a:r>
                <a:r>
                  <a:rPr lang="en-US" altLang="zh-Hant" dirty="0"/>
                  <a:t> service </a:t>
                </a:r>
                <a14:m>
                  <m:oMath xmlns:m="http://schemas.openxmlformats.org/officeDocument/2006/math">
                    <m:r>
                      <a:rPr lang="en-US" altLang="zh-Hant"/>
                      <m:t>𝑆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/>
                      <m:t>(</m:t>
                    </m:r>
                    <m:r>
                      <a:rPr lang="en-US" altLang="zh-Hant"/>
                      <m:t>𝐶</m:t>
                    </m:r>
                    <m:r>
                      <a:rPr lang="en-US" altLang="zh-Hant"/>
                      <m:t>,</m:t>
                    </m:r>
                    <m:r>
                      <a:rPr lang="en-US" altLang="zh-Hant"/>
                      <m:t>𝑆</m:t>
                    </m:r>
                    <m:r>
                      <a:rPr lang="en-US" altLang="zh-Hant"/>
                      <m:t>)</m:t>
                    </m:r>
                  </m:oMath>
                </a14:m>
                <a:r>
                  <a:rPr lang="en-US" altLang="zh-Hant" dirty="0"/>
                  <a:t> is in the case base</a:t>
                </a:r>
              </a:p>
              <a:p>
                <a:r>
                  <a:rPr lang="en-US" altLang="zh-Hant" dirty="0"/>
                  <a:t>A similarity function is mapping to </a:t>
                </a:r>
                <a:r>
                  <a:rPr lang="en-US" altLang="zh-Hant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Hant"/>
                      <m:t>𝐶</m:t>
                    </m:r>
                    <m:r>
                      <a:rPr lang="en-US" altLang="zh-Hant"/>
                      <m:t>×</m:t>
                    </m:r>
                    <m:r>
                      <a:rPr lang="en-US" altLang="zh-Hant"/>
                      <m:t>𝐶𝐵𝑅</m:t>
                    </m:r>
                    <m:r>
                      <a:rPr lang="en-US" altLang="zh-Hant"/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Hant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t"/>
                          <m:t>0,1</m:t>
                        </m:r>
                      </m:e>
                    </m:d>
                    <m:r>
                      <a:rPr lang="en-US" altLang="zh-Hant"/>
                      <m:t>∈</m:t>
                    </m:r>
                    <m:r>
                      <a:rPr lang="en-US" altLang="zh-Hant"/>
                      <m:t>𝑅</m:t>
                    </m:r>
                  </m:oMath>
                </a14:m>
                <a:endParaRPr lang="en-US" altLang="zh-Hant" dirty="0" smtClean="0"/>
              </a:p>
              <a:p>
                <a:endParaRPr lang="en-US" altLang="zh-Hant" sz="5400" dirty="0" smtClean="0"/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𝑑𝑖𝑠𝑡𝑛𝑎𝑐𝑒</m:t>
                        </m:r>
                      </m:e>
                      <m:sub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Hant" altLang="en-US" dirty="0">
                    <a:solidFill>
                      <a:schemeClr val="tx1"/>
                    </a:solidFill>
                    <a:latin typeface="Times"/>
                    <a:cs typeface="Times"/>
                  </a:rPr>
                  <a:t> </a:t>
                </a:r>
                <a:r>
                  <a:rPr lang="en-US" altLang="zh-Hant" dirty="0"/>
                  <a:t>is </a:t>
                </a:r>
                <a:r>
                  <a:rPr lang="en-US" altLang="zh-Hant" dirty="0"/>
                  <a:t>the </a:t>
                </a:r>
                <a:r>
                  <a:rPr lang="en-US" altLang="zh-TW" dirty="0"/>
                  <a:t>Manhattan </a:t>
                </a:r>
                <a:r>
                  <a:rPr lang="en-US" altLang="zh-Hant" dirty="0"/>
                  <a:t>distance of feature </a:t>
                </a:r>
                <a:r>
                  <a:rPr lang="en-US" altLang="zh-Hant" i="1" dirty="0" err="1" smtClean="0">
                    <a:latin typeface="Times"/>
                    <a:cs typeface="Times"/>
                  </a:rPr>
                  <a:t>i</a:t>
                </a:r>
                <a:endParaRPr lang="en-US" altLang="zh-Hant" dirty="0"/>
              </a:p>
              <a:p>
                <a:pPr lvl="1"/>
                <a:endParaRPr lang="en-US" altLang="zh-Hant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blipFill rotWithShape="0">
                <a:blip r:embed="rId2"/>
                <a:stretch>
                  <a:fillRect l="-497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t" sz="2200" i="1" smtClean="0">
                          <a:latin typeface="Cambria Math" panose="02040503050406030204" pitchFamily="18" charset="0"/>
                          <a:cs typeface="Times"/>
                        </a:rPr>
                        <m:t>𝑠𝑖𝑚</m:t>
                      </m:r>
                      <m:d>
                        <m:dPr>
                          <m:ctrlP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Hant" sz="2200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Hant" sz="22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𝑖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=1</m:t>
                          </m:r>
                        </m:sub>
                        <m:sup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𝑛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+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Hant" sz="220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Hant" sz="22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 </m:t>
                          </m:r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Hant" altLang="en-US" sz="2200" dirty="0">
                  <a:latin typeface="Times"/>
                  <a:cs typeface="Times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47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4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48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We have </a:t>
            </a:r>
            <a:r>
              <a:rPr lang="en-US" altLang="zh-TW" dirty="0"/>
              <a:t>proposed a healthcare system to monitor the activities of daily living for elders in their home </a:t>
            </a:r>
            <a:r>
              <a:rPr lang="en-US" altLang="zh-TW" dirty="0" smtClean="0"/>
              <a:t>environments.</a:t>
            </a:r>
          </a:p>
          <a:p>
            <a:r>
              <a:rPr lang="en-US" altLang="zh-Hant" dirty="0" smtClean="0"/>
              <a:t>The activity </a:t>
            </a:r>
            <a:r>
              <a:rPr lang="en-US" altLang="zh-Hant" dirty="0"/>
              <a:t>monitoring model is more appropriate for real living environment </a:t>
            </a:r>
            <a:endParaRPr lang="en-US" altLang="zh-Hant" dirty="0" smtClean="0"/>
          </a:p>
          <a:p>
            <a:pPr lvl="1"/>
            <a:r>
              <a:rPr lang="en-US" altLang="zh-Hant" dirty="0" smtClean="0"/>
              <a:t>A better performance of activity recognition by fusing sensors</a:t>
            </a:r>
          </a:p>
          <a:p>
            <a:pPr lvl="1"/>
            <a:r>
              <a:rPr lang="en-US" altLang="zh-Hant" dirty="0" smtClean="0"/>
              <a:t>Reducing the burden on labeling stage</a:t>
            </a:r>
          </a:p>
          <a:p>
            <a:pPr lvl="1"/>
            <a:r>
              <a:rPr lang="en-US" altLang="zh-TW" dirty="0" smtClean="0"/>
              <a:t>It is able </a:t>
            </a:r>
            <a:r>
              <a:rPr lang="en-US" altLang="zh-TW" dirty="0"/>
              <a:t>to discovery unseen activity automatically and </a:t>
            </a:r>
            <a:r>
              <a:rPr lang="en-US" altLang="zh-TW" dirty="0" smtClean="0"/>
              <a:t>retraining </a:t>
            </a:r>
            <a:r>
              <a:rPr lang="en-US" altLang="zh-TW" dirty="0"/>
              <a:t>the AR </a:t>
            </a:r>
            <a:r>
              <a:rPr lang="en-US" altLang="zh-TW" dirty="0" smtClean="0"/>
              <a:t>model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8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of </a:t>
            </a:r>
            <a:r>
              <a:rPr lang="en-US" altLang="zh-TW" dirty="0"/>
              <a:t>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Activity of daily </a:t>
            </a:r>
            <a:r>
              <a:rPr lang="en-US" altLang="zh-TW" dirty="0" smtClean="0"/>
              <a:t>living </a:t>
            </a:r>
            <a:r>
              <a:rPr lang="en-US" altLang="zh-TW" dirty="0"/>
              <a:t>is an important factor to estimate the independent ability of </a:t>
            </a:r>
            <a:r>
              <a:rPr lang="en-US" altLang="zh-TW" dirty="0" smtClean="0"/>
              <a:t>elders</a:t>
            </a:r>
          </a:p>
          <a:p>
            <a:endParaRPr lang="en-US" altLang="zh-TW" dirty="0"/>
          </a:p>
          <a:p>
            <a:r>
              <a:rPr lang="en-US" altLang="zh-TW" dirty="0"/>
              <a:t>Monitoring the ADL of elders to measure their ability can improve the safe living conditions at home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1026" name="Picture 2" descr="http://2.bp.blogspot.com/-ORlPLmlmhhE/VRdybsa1OAI/AAAAAAAAKW4/PiwpSlQbgl8/s1600/50591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AE7"/>
              </a:clrFrom>
              <a:clrTo>
                <a:srgbClr val="EEEA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363" y="3933056"/>
            <a:ext cx="529258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A more friendly interface for elderly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invite some elderly people use our system and give some </a:t>
            </a:r>
            <a:r>
              <a:rPr lang="en-US" altLang="zh-TW" dirty="0" smtClean="0"/>
              <a:t>feedbacks</a:t>
            </a:r>
          </a:p>
          <a:p>
            <a:pPr lvl="1"/>
            <a:r>
              <a:rPr lang="en-US" altLang="zh-TW" dirty="0" smtClean="0"/>
              <a:t>Base </a:t>
            </a:r>
            <a:r>
              <a:rPr lang="en-US" altLang="zh-TW" dirty="0"/>
              <a:t>on those feedbacks to improve the labeling interface</a:t>
            </a:r>
            <a:endParaRPr lang="en-US" altLang="zh-TW" dirty="0" smtClean="0"/>
          </a:p>
          <a:p>
            <a:pPr lvl="0"/>
            <a:r>
              <a:rPr lang="en-US" altLang="zh-TW" dirty="0"/>
              <a:t>Developing more applications based on the activity-aware system</a:t>
            </a:r>
            <a:endParaRPr lang="zh-TW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service is simple that we only give alert message when the system monitors the </a:t>
            </a:r>
            <a:r>
              <a:rPr lang="en-US" altLang="zh-TW" dirty="0" smtClean="0"/>
              <a:t>abnormal activity labeled </a:t>
            </a:r>
            <a:r>
              <a:rPr lang="en-US" altLang="zh-TW" dirty="0"/>
              <a:t>by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/>
              <a:t>There are more useful applications can imply in </a:t>
            </a:r>
            <a:r>
              <a:rPr lang="en-US" altLang="zh-TW" dirty="0" smtClean="0"/>
              <a:t>the our healthcare system based </a:t>
            </a:r>
            <a:r>
              <a:rPr lang="en-US" altLang="zh-TW" dirty="0"/>
              <a:t>on the real-time monitoring </a:t>
            </a:r>
            <a:r>
              <a:rPr lang="en-US" altLang="zh-TW" dirty="0" smtClean="0"/>
              <a:t>activity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4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pPr algn="just"/>
            <a:r>
              <a:rPr lang="en-US" altLang="zh-TW" dirty="0" smtClean="0"/>
              <a:t>Realizing activity of daily living is an important role for elderly care</a:t>
            </a:r>
          </a:p>
          <a:p>
            <a:pPr algn="just"/>
            <a:endParaRPr lang="en-US" altLang="zh-TW" dirty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scarcity</a:t>
            </a:r>
            <a:r>
              <a:rPr lang="en-US" altLang="zh-TW" dirty="0" smtClean="0"/>
              <a:t> </a:t>
            </a:r>
            <a:r>
              <a:rPr lang="en-US" altLang="zh-TW" dirty="0"/>
              <a:t>of medical </a:t>
            </a:r>
            <a:r>
              <a:rPr lang="en-US" altLang="zh-TW" dirty="0" smtClean="0"/>
              <a:t>resource</a:t>
            </a:r>
            <a:endParaRPr lang="en-US" altLang="zh-TW" dirty="0"/>
          </a:p>
          <a:p>
            <a:pPr lvl="1"/>
            <a:r>
              <a:rPr lang="en-US" altLang="zh-TW" dirty="0"/>
              <a:t>Remote </a:t>
            </a:r>
            <a:r>
              <a:rPr lang="en-US" altLang="zh-TW" dirty="0" smtClean="0"/>
              <a:t>healthcare and vital-sign monitoring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 </a:t>
            </a:r>
            <a:r>
              <a:rPr lang="en-US" altLang="zh-TW" dirty="0"/>
              <a:t>are explored</a:t>
            </a:r>
          </a:p>
          <a:p>
            <a:pPr algn="just"/>
            <a:endParaRPr lang="en-US" altLang="zh-TW" sz="1400" dirty="0" smtClean="0"/>
          </a:p>
          <a:p>
            <a:pPr algn="just"/>
            <a:r>
              <a:rPr lang="en-US" altLang="zh-TW" sz="2800" dirty="0" smtClean="0"/>
              <a:t>Most </a:t>
            </a:r>
            <a:r>
              <a:rPr lang="en-US" altLang="zh-TW" sz="2800" dirty="0"/>
              <a:t>elder people tend to live their own house </a:t>
            </a:r>
          </a:p>
          <a:p>
            <a:pPr lvl="1" algn="just"/>
            <a:r>
              <a:rPr lang="en-US" altLang="zh-TW" dirty="0"/>
              <a:t>35% of those live at care home could be potentially supported at home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06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r>
              <a:rPr lang="en-US" altLang="zh-TW" dirty="0"/>
              <a:t>Wireless sensor </a:t>
            </a:r>
            <a:r>
              <a:rPr lang="en-US" altLang="zh-TW" dirty="0" smtClean="0"/>
              <a:t>network (WSN) </a:t>
            </a:r>
            <a:r>
              <a:rPr lang="en-US" altLang="zh-TW" dirty="0"/>
              <a:t>is a well-developed technology in recent </a:t>
            </a:r>
            <a:r>
              <a:rPr lang="en-US" altLang="zh-TW" dirty="0" smtClean="0"/>
              <a:t>years</a:t>
            </a:r>
          </a:p>
          <a:p>
            <a:pPr lvl="1"/>
            <a:r>
              <a:rPr lang="en-US" altLang="zh-TW" i="1" dirty="0"/>
              <a:t>e.g.</a:t>
            </a:r>
            <a:r>
              <a:rPr lang="en-US" altLang="zh-TW" dirty="0"/>
              <a:t> mobile pad, smart watch or raspberry Pi with ambient </a:t>
            </a:r>
            <a:r>
              <a:rPr lang="en-US" altLang="zh-TW" dirty="0" smtClean="0"/>
              <a:t>sensors</a:t>
            </a:r>
            <a:endParaRPr lang="en-US" altLang="zh-TW" dirty="0"/>
          </a:p>
          <a:p>
            <a:pPr algn="just"/>
            <a:r>
              <a:rPr lang="en-US" altLang="zh-TW" smtClean="0"/>
              <a:t>The technologies </a:t>
            </a:r>
            <a:r>
              <a:rPr lang="en-US" altLang="zh-TW" dirty="0"/>
              <a:t>of automatic monitoring activity are proposed in the experimental stage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Both ambient </a:t>
            </a:r>
            <a:r>
              <a:rPr lang="en-US" altLang="zh-TW" dirty="0" smtClean="0"/>
              <a:t>Intelligent and mobile computing develops the technique of activity recognition</a:t>
            </a:r>
          </a:p>
          <a:p>
            <a:pPr lvl="1" algn="just"/>
            <a:r>
              <a:rPr lang="en-US" altLang="zh-TW" dirty="0" smtClean="0"/>
              <a:t>It is hard to identify the activity without mapping </a:t>
            </a:r>
            <a:r>
              <a:rPr lang="en-US" altLang="zh-TW" dirty="0" err="1" smtClean="0"/>
              <a:t>sesnosrs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8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</p:spPr>
        <p:txBody>
          <a:bodyPr/>
          <a:lstStyle/>
          <a:p>
            <a:pPr algn="just"/>
            <a:r>
              <a:rPr lang="en-US" altLang="zh-TW" dirty="0" smtClean="0"/>
              <a:t>To propose a system that helps </a:t>
            </a:r>
            <a:r>
              <a:rPr lang="en-US" altLang="zh-TW" dirty="0" smtClean="0"/>
              <a:t>caregivers monitor elders’ ADL in their </a:t>
            </a:r>
            <a:r>
              <a:rPr lang="en-US" altLang="zh-TW" dirty="0" smtClean="0"/>
              <a:t>home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 smtClean="0"/>
              <a:t>Monitoring </a:t>
            </a:r>
            <a:r>
              <a:rPr lang="en-US" altLang="zh-TW" sz="2400" dirty="0" smtClean="0"/>
              <a:t>elders activity in real-time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Training activity recognition model with </a:t>
            </a:r>
            <a:br>
              <a:rPr lang="en-US" altLang="zh-TW" sz="2400" dirty="0" smtClean="0"/>
            </a:br>
            <a:r>
              <a:rPr lang="en-US" altLang="zh-TW" sz="2400" dirty="0" smtClean="0"/>
              <a:t>lower efforts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Adaptive learning new lifestyle by discovering unknown activity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204864"/>
            <a:ext cx="2448272" cy="1836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37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Integrating ambient sensor and body sensor network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The methods of data analysis between Ambient Intelligent 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mobile computing are different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High cost </a:t>
            </a:r>
            <a:r>
              <a:rPr lang="en-US" altLang="zh-TW" dirty="0"/>
              <a:t>on </a:t>
            </a:r>
            <a:r>
              <a:rPr lang="en-US" altLang="zh-TW" dirty="0" smtClean="0"/>
              <a:t>labeling activity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Ground </a:t>
            </a:r>
            <a:r>
              <a:rPr lang="en-US" altLang="zh-TW" dirty="0" smtClean="0"/>
              <a:t>truth </a:t>
            </a:r>
            <a:r>
              <a:rPr lang="en-US" altLang="zh-TW" dirty="0" smtClean="0"/>
              <a:t>of each instance in machine learning are necessary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Adaptive learning </a:t>
            </a:r>
            <a:r>
              <a:rPr lang="en-US" altLang="zh-TW" dirty="0"/>
              <a:t>of </a:t>
            </a:r>
            <a:r>
              <a:rPr lang="en-US" altLang="zh-TW" dirty="0" smtClean="0"/>
              <a:t>activity recognition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With aging, elderly people may have new lifestyles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Ho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obot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Robot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mosa_TP100690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E8C567"/>
        </a:lt1>
        <a:dk2>
          <a:srgbClr val="2B5502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2DFB8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8C567"/>
        </a:lt1>
        <a:dk2>
          <a:srgbClr val="2B5502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2DFB8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smartHome</Template>
  <TotalTime>4635</TotalTime>
  <Words>2893</Words>
  <Application>Microsoft Office PowerPoint</Application>
  <PresentationFormat>如螢幕大小 (4:3)</PresentationFormat>
  <Paragraphs>467</Paragraphs>
  <Slides>50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50</vt:i4>
      </vt:variant>
    </vt:vector>
  </HeadingPairs>
  <TitlesOfParts>
    <vt:vector size="70" baseType="lpstr">
      <vt:lpstr>Gulim</vt:lpstr>
      <vt:lpstr>黑体</vt:lpstr>
      <vt:lpstr>黑体</vt:lpstr>
      <vt:lpstr>Zapf Dingbats</vt:lpstr>
      <vt:lpstr>新細明體</vt:lpstr>
      <vt:lpstr>標楷體</vt:lpstr>
      <vt:lpstr>Arial</vt:lpstr>
      <vt:lpstr>Arial Black</vt:lpstr>
      <vt:lpstr>Calibri</vt:lpstr>
      <vt:lpstr>Cambria Math</vt:lpstr>
      <vt:lpstr>Candara</vt:lpstr>
      <vt:lpstr>Helvetica</vt:lpstr>
      <vt:lpstr>Palatino Linotype</vt:lpstr>
      <vt:lpstr>Times</vt:lpstr>
      <vt:lpstr>Times New Roman</vt:lpstr>
      <vt:lpstr>Wingdings</vt:lpstr>
      <vt:lpstr>smartHome</vt:lpstr>
      <vt:lpstr>自訂設計</vt:lpstr>
      <vt:lpstr>Mimosa_TP10069043</vt:lpstr>
      <vt:lpstr>1_自訂設計</vt:lpstr>
      <vt:lpstr> 基於智慧空間之銀髮族日常生活活動觀測照護系統  Activity of Daily Living-aware Elderly Health  in Pervasive Environment </vt:lpstr>
      <vt:lpstr>Outline </vt:lpstr>
      <vt:lpstr>Aging Population</vt:lpstr>
      <vt:lpstr>Aging in Place</vt:lpstr>
      <vt:lpstr>Activity of Daily Living</vt:lpstr>
      <vt:lpstr>Motivation</vt:lpstr>
      <vt:lpstr>Motivation</vt:lpstr>
      <vt:lpstr>Objective</vt:lpstr>
      <vt:lpstr>Challenge</vt:lpstr>
      <vt:lpstr>Related Work</vt:lpstr>
      <vt:lpstr>System Overview</vt:lpstr>
      <vt:lpstr>Outline </vt:lpstr>
      <vt:lpstr>Architecture of Activity Recognition Model</vt:lpstr>
      <vt:lpstr>Describing Parts</vt:lpstr>
      <vt:lpstr>Activity Recognition of Training Mode</vt:lpstr>
      <vt:lpstr>Activity Recognition of Training Mode</vt:lpstr>
      <vt:lpstr>Activity Recognition of Ambient Part</vt:lpstr>
      <vt:lpstr>Activity Recognition of Ambient Part</vt:lpstr>
      <vt:lpstr>Activity Recognition of Ambient Part</vt:lpstr>
      <vt:lpstr>Activity Recognition of Ambient Part</vt:lpstr>
      <vt:lpstr>Activity Recognition of Vital Sign Part</vt:lpstr>
      <vt:lpstr>Activity Recognition of Vital Sign Part</vt:lpstr>
      <vt:lpstr>Activity Recognition of Vital Sign Part</vt:lpstr>
      <vt:lpstr>Activity Recognition of Vital Sign Part</vt:lpstr>
      <vt:lpstr>Activity Recognition of Vital Sign Part</vt:lpstr>
      <vt:lpstr>Dirichlet Process Mixture Model</vt:lpstr>
      <vt:lpstr>Dirichlet Process Mixture Model</vt:lpstr>
      <vt:lpstr>Dirichlet Process Mixture Model</vt:lpstr>
      <vt:lpstr>Dirichlet Process Mixture Model</vt:lpstr>
      <vt:lpstr>Dirichlet Process Mixture Model</vt:lpstr>
      <vt:lpstr>Activity Recognition of Vital Sign Part</vt:lpstr>
      <vt:lpstr>AR model of Ambient and Vital Sign Fusion</vt:lpstr>
      <vt:lpstr>AR model of Ambient and Vital Sign Fusion</vt:lpstr>
      <vt:lpstr>AR model of Ambient and Vital Sign Fusion</vt:lpstr>
      <vt:lpstr>Activity Recognition Model of Online Mode</vt:lpstr>
      <vt:lpstr>Activity Recognition Model of Online Mode</vt:lpstr>
      <vt:lpstr>Outline </vt:lpstr>
      <vt:lpstr>Activity of Daily Living-aware System</vt:lpstr>
      <vt:lpstr>Describing Parts</vt:lpstr>
      <vt:lpstr>The Interface of Labeling Data</vt:lpstr>
      <vt:lpstr>The Interface of Labeling Data</vt:lpstr>
      <vt:lpstr>The Interface of Labeling Data</vt:lpstr>
      <vt:lpstr>Adaptive Learning on Online Mode</vt:lpstr>
      <vt:lpstr>Adaptive Learning on Online Mode</vt:lpstr>
      <vt:lpstr>Adaptive Learning on Online Mode</vt:lpstr>
      <vt:lpstr>Adaptive Learning on Online Mode</vt:lpstr>
      <vt:lpstr>Outline </vt:lpstr>
      <vt:lpstr>Outline </vt:lpstr>
      <vt:lpstr>Conclusion</vt:lpstr>
      <vt:lpstr>Future 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以癌症存活癌症長者為中心之 健康量測與評估系統 Health Monitoring and Assessment System for Senior Cancer Survivors</dc:title>
  <dc:creator>黃冠翎</dc:creator>
  <cp:lastModifiedBy>陳雅虹</cp:lastModifiedBy>
  <cp:revision>337</cp:revision>
  <cp:lastPrinted>2015-07-03T07:21:55Z</cp:lastPrinted>
  <dcterms:created xsi:type="dcterms:W3CDTF">2014-07-08T14:21:11Z</dcterms:created>
  <dcterms:modified xsi:type="dcterms:W3CDTF">2015-07-03T09:02:25Z</dcterms:modified>
</cp:coreProperties>
</file>